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69" r:id="rId1"/>
  </p:sldMasterIdLst>
  <p:notesMasterIdLst>
    <p:notesMasterId r:id="rId46"/>
  </p:notesMasterIdLst>
  <p:sldIdLst>
    <p:sldId id="465" r:id="rId2"/>
    <p:sldId id="470" r:id="rId3"/>
    <p:sldId id="467" r:id="rId4"/>
    <p:sldId id="468" r:id="rId5"/>
    <p:sldId id="469" r:id="rId6"/>
    <p:sldId id="471" r:id="rId7"/>
    <p:sldId id="366" r:id="rId8"/>
    <p:sldId id="390" r:id="rId9"/>
    <p:sldId id="472" r:id="rId10"/>
    <p:sldId id="473" r:id="rId11"/>
    <p:sldId id="425" r:id="rId12"/>
    <p:sldId id="474" r:id="rId13"/>
    <p:sldId id="475" r:id="rId14"/>
    <p:sldId id="503" r:id="rId15"/>
    <p:sldId id="476" r:id="rId16"/>
    <p:sldId id="485" r:id="rId17"/>
    <p:sldId id="477" r:id="rId18"/>
    <p:sldId id="478" r:id="rId19"/>
    <p:sldId id="488" r:id="rId20"/>
    <p:sldId id="489" r:id="rId21"/>
    <p:sldId id="490" r:id="rId22"/>
    <p:sldId id="486" r:id="rId23"/>
    <p:sldId id="479" r:id="rId24"/>
    <p:sldId id="480" r:id="rId25"/>
    <p:sldId id="481" r:id="rId26"/>
    <p:sldId id="504" r:id="rId27"/>
    <p:sldId id="482" r:id="rId28"/>
    <p:sldId id="483" r:id="rId29"/>
    <p:sldId id="505" r:id="rId30"/>
    <p:sldId id="506" r:id="rId31"/>
    <p:sldId id="487" r:id="rId32"/>
    <p:sldId id="491" r:id="rId33"/>
    <p:sldId id="492" r:id="rId34"/>
    <p:sldId id="495" r:id="rId35"/>
    <p:sldId id="493" r:id="rId36"/>
    <p:sldId id="496" r:id="rId37"/>
    <p:sldId id="494" r:id="rId38"/>
    <p:sldId id="497" r:id="rId39"/>
    <p:sldId id="498" r:id="rId40"/>
    <p:sldId id="499" r:id="rId41"/>
    <p:sldId id="500" r:id="rId42"/>
    <p:sldId id="501" r:id="rId43"/>
    <p:sldId id="502" r:id="rId44"/>
    <p:sldId id="463" r:id="rId45"/>
  </p:sldIdLst>
  <p:sldSz cx="9144000" cy="6858000" type="screen4x3"/>
  <p:notesSz cx="6858000" cy="9144000"/>
  <p:defaultTextStyle>
    <a:defPPr>
      <a:defRPr lang="zh-CN"/>
    </a:defPPr>
    <a:lvl1pPr algn="l" rtl="0" fontAlgn="base">
      <a:spcBef>
        <a:spcPct val="0"/>
      </a:spcBef>
      <a:spcAft>
        <a:spcPct val="0"/>
      </a:spcAft>
      <a:defRPr kumimoji="1" sz="2400" kern="1200">
        <a:solidFill>
          <a:schemeClr val="tx1"/>
        </a:solidFill>
        <a:latin typeface="Times New Roman" pitchFamily="18" charset="0"/>
        <a:ea typeface="华文新魏" pitchFamily="2" charset="-122"/>
        <a:cs typeface="+mn-cs"/>
      </a:defRPr>
    </a:lvl1pPr>
    <a:lvl2pPr marL="457200" algn="l" rtl="0" fontAlgn="base">
      <a:spcBef>
        <a:spcPct val="0"/>
      </a:spcBef>
      <a:spcAft>
        <a:spcPct val="0"/>
      </a:spcAft>
      <a:defRPr kumimoji="1" sz="2400" kern="1200">
        <a:solidFill>
          <a:schemeClr val="tx1"/>
        </a:solidFill>
        <a:latin typeface="Times New Roman" pitchFamily="18" charset="0"/>
        <a:ea typeface="华文新魏" pitchFamily="2" charset="-122"/>
        <a:cs typeface="+mn-cs"/>
      </a:defRPr>
    </a:lvl2pPr>
    <a:lvl3pPr marL="914400" algn="l" rtl="0" fontAlgn="base">
      <a:spcBef>
        <a:spcPct val="0"/>
      </a:spcBef>
      <a:spcAft>
        <a:spcPct val="0"/>
      </a:spcAft>
      <a:defRPr kumimoji="1" sz="2400" kern="1200">
        <a:solidFill>
          <a:schemeClr val="tx1"/>
        </a:solidFill>
        <a:latin typeface="Times New Roman" pitchFamily="18" charset="0"/>
        <a:ea typeface="华文新魏" pitchFamily="2" charset="-122"/>
        <a:cs typeface="+mn-cs"/>
      </a:defRPr>
    </a:lvl3pPr>
    <a:lvl4pPr marL="1371600" algn="l" rtl="0" fontAlgn="base">
      <a:spcBef>
        <a:spcPct val="0"/>
      </a:spcBef>
      <a:spcAft>
        <a:spcPct val="0"/>
      </a:spcAft>
      <a:defRPr kumimoji="1" sz="2400" kern="1200">
        <a:solidFill>
          <a:schemeClr val="tx1"/>
        </a:solidFill>
        <a:latin typeface="Times New Roman" pitchFamily="18" charset="0"/>
        <a:ea typeface="华文新魏" pitchFamily="2" charset="-122"/>
        <a:cs typeface="+mn-cs"/>
      </a:defRPr>
    </a:lvl4pPr>
    <a:lvl5pPr marL="1828800" algn="l" rtl="0" fontAlgn="base">
      <a:spcBef>
        <a:spcPct val="0"/>
      </a:spcBef>
      <a:spcAft>
        <a:spcPct val="0"/>
      </a:spcAft>
      <a:defRPr kumimoji="1" sz="2400" kern="1200">
        <a:solidFill>
          <a:schemeClr val="tx1"/>
        </a:solidFill>
        <a:latin typeface="Times New Roman" pitchFamily="18" charset="0"/>
        <a:ea typeface="华文新魏" pitchFamily="2" charset="-122"/>
        <a:cs typeface="+mn-cs"/>
      </a:defRPr>
    </a:lvl5pPr>
    <a:lvl6pPr marL="2286000" algn="l" defTabSz="914400" rtl="0" eaLnBrk="1" latinLnBrk="0" hangingPunct="1">
      <a:defRPr kumimoji="1" sz="2400" kern="1200">
        <a:solidFill>
          <a:schemeClr val="tx1"/>
        </a:solidFill>
        <a:latin typeface="Times New Roman" pitchFamily="18" charset="0"/>
        <a:ea typeface="华文新魏" pitchFamily="2" charset="-122"/>
        <a:cs typeface="+mn-cs"/>
      </a:defRPr>
    </a:lvl6pPr>
    <a:lvl7pPr marL="2743200" algn="l" defTabSz="914400" rtl="0" eaLnBrk="1" latinLnBrk="0" hangingPunct="1">
      <a:defRPr kumimoji="1" sz="2400" kern="1200">
        <a:solidFill>
          <a:schemeClr val="tx1"/>
        </a:solidFill>
        <a:latin typeface="Times New Roman" pitchFamily="18" charset="0"/>
        <a:ea typeface="华文新魏" pitchFamily="2" charset="-122"/>
        <a:cs typeface="+mn-cs"/>
      </a:defRPr>
    </a:lvl7pPr>
    <a:lvl8pPr marL="3200400" algn="l" defTabSz="914400" rtl="0" eaLnBrk="1" latinLnBrk="0" hangingPunct="1">
      <a:defRPr kumimoji="1" sz="2400" kern="1200">
        <a:solidFill>
          <a:schemeClr val="tx1"/>
        </a:solidFill>
        <a:latin typeface="Times New Roman" pitchFamily="18" charset="0"/>
        <a:ea typeface="华文新魏" pitchFamily="2" charset="-122"/>
        <a:cs typeface="+mn-cs"/>
      </a:defRPr>
    </a:lvl8pPr>
    <a:lvl9pPr marL="3657600" algn="l" defTabSz="914400" rtl="0" eaLnBrk="1" latinLnBrk="0" hangingPunct="1">
      <a:defRPr kumimoji="1" sz="2400" kern="1200">
        <a:solidFill>
          <a:schemeClr val="tx1"/>
        </a:solidFill>
        <a:latin typeface="Times New Roman" pitchFamily="18" charset="0"/>
        <a:ea typeface="华文新魏" pitchFamily="2"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FF33"/>
    <a:srgbClr val="CC3300"/>
    <a:srgbClr val="1F10E0"/>
    <a:srgbClr val="FF0066"/>
    <a:srgbClr val="F8F7DB"/>
    <a:srgbClr val="FF9999"/>
    <a:srgbClr val="CCCC00"/>
    <a:srgbClr val="336699"/>
    <a:srgbClr val="FF99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368" autoAdjust="0"/>
    <p:restoredTop sz="89133" autoAdjust="0"/>
  </p:normalViewPr>
  <p:slideViewPr>
    <p:cSldViewPr>
      <p:cViewPr>
        <p:scale>
          <a:sx n="70" d="100"/>
          <a:sy n="70" d="100"/>
        </p:scale>
        <p:origin x="-828" y="-666"/>
      </p:cViewPr>
      <p:guideLst>
        <p:guide orient="horz" pos="2160"/>
        <p:guide pos="2880"/>
      </p:guideLst>
    </p:cSldViewPr>
  </p:slideViewPr>
  <p:outlineViewPr>
    <p:cViewPr>
      <p:scale>
        <a:sx n="33" d="100"/>
        <a:sy n="33" d="100"/>
      </p:scale>
      <p:origin x="0" y="23184"/>
    </p:cViewPr>
  </p:outlineViewPr>
  <p:notesTextViewPr>
    <p:cViewPr>
      <p:scale>
        <a:sx n="100" d="100"/>
        <a:sy n="100" d="100"/>
      </p:scale>
      <p:origin x="0" y="0"/>
    </p:cViewPr>
  </p:notesTextViewPr>
  <p:sorterViewPr>
    <p:cViewPr>
      <p:scale>
        <a:sx n="66" d="100"/>
        <a:sy n="66" d="100"/>
      </p:scale>
      <p:origin x="0" y="3396"/>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smtClean="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smtClean="0"/>
            </a:lvl1pPr>
          </a:lstStyle>
          <a:p>
            <a:pPr>
              <a:defRPr/>
            </a:pPr>
            <a:fld id="{583D8D70-571C-4036-9C80-553389AD8634}" type="datetimeFigureOut">
              <a:rPr lang="zh-CN" altLang="en-US"/>
              <a:pPr>
                <a:defRPr/>
              </a:pPr>
              <a:t>2020/7/28</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smtClean="0"/>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CN" altLang="en-US" noProof="0" smtClean="0"/>
              <a:t>单击此处编辑母版文本样式</a:t>
            </a:r>
          </a:p>
          <a:p>
            <a:pPr lvl="1"/>
            <a:r>
              <a:rPr lang="zh-CN" altLang="en-US" noProof="0" smtClean="0"/>
              <a:t>第二级</a:t>
            </a:r>
          </a:p>
          <a:p>
            <a:pPr lvl="2"/>
            <a:r>
              <a:rPr lang="zh-CN" altLang="en-US" noProof="0" smtClean="0"/>
              <a:t>第三级</a:t>
            </a:r>
          </a:p>
          <a:p>
            <a:pPr lvl="3"/>
            <a:r>
              <a:rPr lang="zh-CN" altLang="en-US" noProof="0" smtClean="0"/>
              <a:t>第四级</a:t>
            </a:r>
          </a:p>
          <a:p>
            <a:pPr lvl="4"/>
            <a:r>
              <a:rPr lang="zh-CN" altLang="en-US" noProof="0" smtClean="0"/>
              <a:t>第五级</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smtClean="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smtClean="0"/>
            </a:lvl1pPr>
          </a:lstStyle>
          <a:p>
            <a:pPr>
              <a:defRPr/>
            </a:pPr>
            <a:fld id="{52BDF17A-C2A5-4A36-9E64-553CDCAA75D8}" type="slidenum">
              <a:rPr lang="zh-CN" altLang="en-US"/>
              <a:pPr>
                <a:defRPr/>
              </a:pPr>
              <a:t>‹#›</a:t>
            </a:fld>
            <a:endParaRPr lang="zh-CN" altLang="en-US"/>
          </a:p>
        </p:txBody>
      </p:sp>
    </p:spTree>
    <p:extLst>
      <p:ext uri="{BB962C8B-B14F-4D97-AF65-F5344CB8AC3E}">
        <p14:creationId xmlns:p14="http://schemas.microsoft.com/office/powerpoint/2010/main" val="3692270862"/>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幻灯片图像占位符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9571"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zh-CN" altLang="en-US" smtClean="0"/>
              <a:t>荷兰大麻合法化</a:t>
            </a:r>
            <a:endParaRPr lang="en-US" altLang="zh-CN" smtClean="0"/>
          </a:p>
          <a:p>
            <a:pPr eaLnBrk="1" hangingPunct="1"/>
            <a:r>
              <a:rPr lang="zh-CN" altLang="en-US" smtClean="0"/>
              <a:t>赌博合法化</a:t>
            </a:r>
            <a:endParaRPr lang="en-US" altLang="zh-CN" smtClean="0"/>
          </a:p>
          <a:p>
            <a:pPr eaLnBrk="1" hangingPunct="1"/>
            <a:endParaRPr lang="zh-CN" altLang="en-US" smtClean="0"/>
          </a:p>
        </p:txBody>
      </p:sp>
      <p:sp>
        <p:nvSpPr>
          <p:cNvPr id="109572"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kumimoji="1" sz="2400">
                <a:solidFill>
                  <a:schemeClr val="tx1"/>
                </a:solidFill>
                <a:latin typeface="Times New Roman" pitchFamily="18" charset="0"/>
                <a:ea typeface="华文新魏" pitchFamily="2" charset="-122"/>
              </a:defRPr>
            </a:lvl1pPr>
            <a:lvl2pPr marL="742950" indent="-285750" eaLnBrk="0" hangingPunct="0">
              <a:defRPr kumimoji="1" sz="2400">
                <a:solidFill>
                  <a:schemeClr val="tx1"/>
                </a:solidFill>
                <a:latin typeface="Times New Roman" pitchFamily="18" charset="0"/>
                <a:ea typeface="华文新魏" pitchFamily="2" charset="-122"/>
              </a:defRPr>
            </a:lvl2pPr>
            <a:lvl3pPr marL="1143000" indent="-228600" eaLnBrk="0" hangingPunct="0">
              <a:defRPr kumimoji="1" sz="2400">
                <a:solidFill>
                  <a:schemeClr val="tx1"/>
                </a:solidFill>
                <a:latin typeface="Times New Roman" pitchFamily="18" charset="0"/>
                <a:ea typeface="华文新魏" pitchFamily="2" charset="-122"/>
              </a:defRPr>
            </a:lvl3pPr>
            <a:lvl4pPr marL="1600200" indent="-228600" eaLnBrk="0" hangingPunct="0">
              <a:defRPr kumimoji="1" sz="2400">
                <a:solidFill>
                  <a:schemeClr val="tx1"/>
                </a:solidFill>
                <a:latin typeface="Times New Roman" pitchFamily="18" charset="0"/>
                <a:ea typeface="华文新魏" pitchFamily="2" charset="-122"/>
              </a:defRPr>
            </a:lvl4pPr>
            <a:lvl5pPr marL="2057400" indent="-228600" eaLnBrk="0" hangingPunct="0">
              <a:defRPr kumimoji="1" sz="2400">
                <a:solidFill>
                  <a:schemeClr val="tx1"/>
                </a:solidFill>
                <a:latin typeface="Times New Roman" pitchFamily="18" charset="0"/>
                <a:ea typeface="华文新魏" pitchFamily="2" charset="-122"/>
              </a:defRPr>
            </a:lvl5pPr>
            <a:lvl6pPr marL="2514600" indent="-228600" eaLnBrk="0" fontAlgn="base" hangingPunct="0">
              <a:spcBef>
                <a:spcPct val="0"/>
              </a:spcBef>
              <a:spcAft>
                <a:spcPct val="0"/>
              </a:spcAft>
              <a:defRPr kumimoji="1" sz="2400">
                <a:solidFill>
                  <a:schemeClr val="tx1"/>
                </a:solidFill>
                <a:latin typeface="Times New Roman" pitchFamily="18" charset="0"/>
                <a:ea typeface="华文新魏" pitchFamily="2" charset="-122"/>
              </a:defRPr>
            </a:lvl6pPr>
            <a:lvl7pPr marL="2971800" indent="-228600" eaLnBrk="0" fontAlgn="base" hangingPunct="0">
              <a:spcBef>
                <a:spcPct val="0"/>
              </a:spcBef>
              <a:spcAft>
                <a:spcPct val="0"/>
              </a:spcAft>
              <a:defRPr kumimoji="1" sz="2400">
                <a:solidFill>
                  <a:schemeClr val="tx1"/>
                </a:solidFill>
                <a:latin typeface="Times New Roman" pitchFamily="18" charset="0"/>
                <a:ea typeface="华文新魏" pitchFamily="2" charset="-122"/>
              </a:defRPr>
            </a:lvl7pPr>
            <a:lvl8pPr marL="3429000" indent="-228600" eaLnBrk="0" fontAlgn="base" hangingPunct="0">
              <a:spcBef>
                <a:spcPct val="0"/>
              </a:spcBef>
              <a:spcAft>
                <a:spcPct val="0"/>
              </a:spcAft>
              <a:defRPr kumimoji="1" sz="2400">
                <a:solidFill>
                  <a:schemeClr val="tx1"/>
                </a:solidFill>
                <a:latin typeface="Times New Roman" pitchFamily="18" charset="0"/>
                <a:ea typeface="华文新魏" pitchFamily="2" charset="-122"/>
              </a:defRPr>
            </a:lvl8pPr>
            <a:lvl9pPr marL="3886200" indent="-228600" eaLnBrk="0" fontAlgn="base" hangingPunct="0">
              <a:spcBef>
                <a:spcPct val="0"/>
              </a:spcBef>
              <a:spcAft>
                <a:spcPct val="0"/>
              </a:spcAft>
              <a:defRPr kumimoji="1" sz="2400">
                <a:solidFill>
                  <a:schemeClr val="tx1"/>
                </a:solidFill>
                <a:latin typeface="Times New Roman" pitchFamily="18" charset="0"/>
                <a:ea typeface="华文新魏" pitchFamily="2" charset="-122"/>
              </a:defRPr>
            </a:lvl9pPr>
          </a:lstStyle>
          <a:p>
            <a:pPr eaLnBrk="1" hangingPunct="1"/>
            <a:fld id="{0B8E5715-2A76-45F9-B0A9-BCD2BE1D8E7F}" type="slidenum">
              <a:rPr lang="zh-CN" altLang="en-US" sz="1200" smtClean="0"/>
              <a:pPr eaLnBrk="1" hangingPunct="1"/>
              <a:t>9</a:t>
            </a:fld>
            <a:endParaRPr lang="zh-CN" altLang="en-US" sz="120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0F73F21-7716-458E-9AC7-DA4E0BE35990}" type="slidenum">
              <a:rPr lang="en-US" altLang="zh-CN"/>
              <a:pPr/>
              <a:t>11</a:t>
            </a:fld>
            <a:endParaRPr lang="en-US" altLang="zh-CN"/>
          </a:p>
        </p:txBody>
      </p:sp>
      <p:sp>
        <p:nvSpPr>
          <p:cNvPr id="419842" name="Rectangle 2"/>
          <p:cNvSpPr>
            <a:spLocks noGrp="1" noRot="1" noChangeAspect="1" noChangeArrowheads="1" noTextEdit="1"/>
          </p:cNvSpPr>
          <p:nvPr>
            <p:ph type="sldImg"/>
          </p:nvPr>
        </p:nvSpPr>
        <p:spPr>
          <a:ln/>
        </p:spPr>
      </p:sp>
      <p:sp>
        <p:nvSpPr>
          <p:cNvPr id="419843" name="Rectangle 3"/>
          <p:cNvSpPr>
            <a:spLocks noGrp="1" noChangeArrowheads="1"/>
          </p:cNvSpPr>
          <p:nvPr>
            <p:ph type="body" idx="1"/>
          </p:nvPr>
        </p:nvSpPr>
        <p:spPr/>
        <p:txBody>
          <a:bodyPr/>
          <a:lstStyle/>
          <a:p>
            <a:endParaRPr lang="zh-CN" altLang="zh-CN" dirty="0">
              <a:solidFill>
                <a:schemeClr val="bg1"/>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3F45983-9C27-4503-9A71-202259FD07DF}" type="slidenum">
              <a:rPr lang="en-US" altLang="zh-CN"/>
              <a:pPr/>
              <a:t>41</a:t>
            </a:fld>
            <a:endParaRPr lang="en-US" altLang="zh-CN"/>
          </a:p>
        </p:txBody>
      </p:sp>
      <p:sp>
        <p:nvSpPr>
          <p:cNvPr id="451586" name="Rectangle 2"/>
          <p:cNvSpPr>
            <a:spLocks noGrp="1" noRot="1" noChangeAspect="1" noChangeArrowheads="1" noTextEdit="1"/>
          </p:cNvSpPr>
          <p:nvPr>
            <p:ph type="sldImg"/>
          </p:nvPr>
        </p:nvSpPr>
        <p:spPr>
          <a:ln/>
        </p:spPr>
      </p:sp>
      <p:sp>
        <p:nvSpPr>
          <p:cNvPr id="451587" name="Rectangle 3"/>
          <p:cNvSpPr>
            <a:spLocks noGrp="1" noChangeArrowheads="1"/>
          </p:cNvSpPr>
          <p:nvPr>
            <p:ph type="body" idx="1"/>
          </p:nvPr>
        </p:nvSpPr>
        <p:spPr/>
        <p:txBody>
          <a:bodyPr/>
          <a:lstStyle/>
          <a:p>
            <a:endParaRPr lang="zh-CN" altLang="zh-CN"/>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spTree>
      <p:nvGrpSpPr>
        <p:cNvPr id="1" name=""/>
        <p:cNvGrpSpPr/>
        <p:nvPr/>
      </p:nvGrpSpPr>
      <p:grpSpPr>
        <a:xfrm>
          <a:off x="0" y="0"/>
          <a:ext cx="0" cy="0"/>
          <a:chOff x="0" y="0"/>
          <a:chExt cx="0" cy="0"/>
        </a:xfrm>
      </p:grpSpPr>
      <p:pic>
        <p:nvPicPr>
          <p:cNvPr id="9" name="图片 8"/>
          <p:cNvPicPr>
            <a:picLocks noChangeAspect="1"/>
          </p:cNvPicPr>
          <p:nvPr/>
        </p:nvPicPr>
        <p:blipFill>
          <a:blip r:embed="rId2" cstate="print">
            <a:duotone>
              <a:schemeClr val="bg2"/>
              <a:srgbClr val="FFF1C1"/>
            </a:duotone>
            <a:lum bright="-10000" contrast="-40000"/>
          </a:blip>
          <a:stretch>
            <a:fillRect/>
          </a:stretch>
        </p:blipFill>
        <p:spPr>
          <a:xfrm>
            <a:off x="1" y="5214950"/>
            <a:ext cx="1472173" cy="1643050"/>
          </a:xfrm>
          <a:prstGeom prst="rect">
            <a:avLst/>
          </a:prstGeom>
          <a:noFill/>
          <a:ln>
            <a:noFill/>
          </a:ln>
        </p:spPr>
      </p:pic>
      <p:sp>
        <p:nvSpPr>
          <p:cNvPr id="2" name="标题 1"/>
          <p:cNvSpPr>
            <a:spLocks noGrp="1"/>
          </p:cNvSpPr>
          <p:nvPr>
            <p:ph type="ctrTitle"/>
          </p:nvPr>
        </p:nvSpPr>
        <p:spPr>
          <a:xfrm>
            <a:off x="685800" y="1214422"/>
            <a:ext cx="7772400" cy="1470025"/>
          </a:xfrm>
        </p:spPr>
        <p:txBody>
          <a:bodyPr/>
          <a:lstStyle>
            <a:lvl1pPr algn="ctr">
              <a:defRPr sz="4800"/>
            </a:lvl1pPr>
          </a:lstStyle>
          <a:p>
            <a:r>
              <a:rPr kumimoji="0" lang="zh-CN" altLang="en-US" smtClean="0"/>
              <a:t>单击此处编辑母版标题样式</a:t>
            </a:r>
            <a:endParaRPr kumimoji="0" lang="en-US"/>
          </a:p>
        </p:txBody>
      </p:sp>
      <p:sp>
        <p:nvSpPr>
          <p:cNvPr id="3" name="副标题 2"/>
          <p:cNvSpPr>
            <a:spLocks noGrp="1"/>
          </p:cNvSpPr>
          <p:nvPr>
            <p:ph type="subTitle" idx="1"/>
          </p:nvPr>
        </p:nvSpPr>
        <p:spPr>
          <a:xfrm>
            <a:off x="1521733" y="2759581"/>
            <a:ext cx="6100534" cy="1740989"/>
          </a:xfrm>
        </p:spPr>
        <p:txBody>
          <a:bodyPr anchor="t"/>
          <a:lstStyle>
            <a:lvl1pPr marL="0" indent="0" algn="ctr">
              <a:buNone/>
              <a:defRPr lang="zh-CN" altLang="en-US" dirty="0">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0" lang="zh-CN" altLang="en-US" smtClean="0"/>
              <a:t>单击此处编辑母版副标题样式</a:t>
            </a:r>
            <a:endParaRPr kumimoji="0" lang="en-US"/>
          </a:p>
        </p:txBody>
      </p:sp>
      <p:sp>
        <p:nvSpPr>
          <p:cNvPr id="4" name="日期占位符 3"/>
          <p:cNvSpPr>
            <a:spLocks noGrp="1"/>
          </p:cNvSpPr>
          <p:nvPr>
            <p:ph type="dt" sz="half" idx="10"/>
          </p:nvPr>
        </p:nvSpPr>
        <p:spPr/>
        <p:txBody>
          <a:bodyPr/>
          <a:lstStyle/>
          <a:p>
            <a:pPr>
              <a:defRPr/>
            </a:pPr>
            <a:endParaRPr lang="en-US" altLang="zh-CN"/>
          </a:p>
        </p:txBody>
      </p:sp>
      <p:sp>
        <p:nvSpPr>
          <p:cNvPr id="5" name="页脚占位符 4"/>
          <p:cNvSpPr>
            <a:spLocks noGrp="1"/>
          </p:cNvSpPr>
          <p:nvPr>
            <p:ph type="ftr" sz="quarter" idx="11"/>
          </p:nvPr>
        </p:nvSpPr>
        <p:spPr/>
        <p:txBody>
          <a:bodyPr/>
          <a:lstStyle/>
          <a:p>
            <a:pPr>
              <a:defRPr/>
            </a:pPr>
            <a:endParaRPr lang="en-US" altLang="zh-CN"/>
          </a:p>
        </p:txBody>
      </p:sp>
      <p:sp>
        <p:nvSpPr>
          <p:cNvPr id="6" name="灯片编号占位符 5"/>
          <p:cNvSpPr>
            <a:spLocks noGrp="1"/>
          </p:cNvSpPr>
          <p:nvPr>
            <p:ph type="sldNum" sz="quarter" idx="12"/>
          </p:nvPr>
        </p:nvSpPr>
        <p:spPr/>
        <p:txBody>
          <a:bodyPr/>
          <a:lstStyle/>
          <a:p>
            <a:pPr>
              <a:defRPr/>
            </a:pPr>
            <a:fld id="{C15F79E9-EE7A-4B9E-968B-FD831064AB2E}" type="slidenum">
              <a:rPr lang="en-US" altLang="zh-CN" smtClean="0"/>
              <a:pPr>
                <a:defRPr/>
              </a:pPr>
              <a:t>‹#›</a:t>
            </a:fld>
            <a:endParaRPr lang="en-US" altLang="zh-C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标题和竖排文字">
    <p:spTree>
      <p:nvGrpSpPr>
        <p:cNvPr id="1" name=""/>
        <p:cNvGrpSpPr/>
        <p:nvPr/>
      </p:nvGrpSpPr>
      <p:grpSpPr>
        <a:xfrm>
          <a:off x="0" y="0"/>
          <a:ext cx="0" cy="0"/>
          <a:chOff x="0" y="0"/>
          <a:chExt cx="0" cy="0"/>
        </a:xfrm>
      </p:grpSpPr>
      <p:sp>
        <p:nvSpPr>
          <p:cNvPr id="7" name="矩形 6"/>
          <p:cNvSpPr/>
          <p:nvPr/>
        </p:nvSpPr>
        <p:spPr>
          <a:xfrm>
            <a:off x="0" y="0"/>
            <a:ext cx="669600" cy="6858000"/>
          </a:xfrm>
          <a:prstGeom prst="rect">
            <a:avLst/>
          </a:prstGeom>
          <a:blipFill>
            <a:blip r:embed="rId2" cstate="print">
              <a:alphaModFix amt="40000"/>
            </a:blip>
            <a:tile tx="0" ty="0" sx="50000" sy="50000" flip="x" algn="tl"/>
          </a:blip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标题 1"/>
          <p:cNvSpPr>
            <a:spLocks noGrp="1"/>
          </p:cNvSpPr>
          <p:nvPr>
            <p:ph type="title"/>
          </p:nvPr>
        </p:nvSpPr>
        <p:spPr/>
        <p:txBody>
          <a:bodyPr/>
          <a:lstStyle>
            <a:lvl1pPr algn="r">
              <a:defRPr/>
            </a:lvl1pPr>
          </a:lstStyle>
          <a:p>
            <a:r>
              <a:rPr kumimoji="0" lang="zh-CN" altLang="en-US" smtClean="0"/>
              <a:t>单击此处编辑母版标题样式</a:t>
            </a:r>
            <a:endParaRPr kumimoji="0" lang="en-US"/>
          </a:p>
        </p:txBody>
      </p:sp>
      <p:sp>
        <p:nvSpPr>
          <p:cNvPr id="3" name="竖排文字占位符 2"/>
          <p:cNvSpPr>
            <a:spLocks noGrp="1"/>
          </p:cNvSpPr>
          <p:nvPr>
            <p:ph type="body" orient="vert" idx="1"/>
          </p:nvPr>
        </p:nvSpPr>
        <p:spPr>
          <a:xfrm>
            <a:off x="457200" y="1500176"/>
            <a:ext cx="8229600" cy="4714907"/>
          </a:xfrm>
        </p:spPr>
        <p:txBody>
          <a:bodyPr vert="eaVer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p>
            <a:pPr>
              <a:defRPr/>
            </a:pPr>
            <a:endParaRPr lang="en-US" altLang="zh-CN"/>
          </a:p>
        </p:txBody>
      </p:sp>
      <p:sp>
        <p:nvSpPr>
          <p:cNvPr id="5" name="页脚占位符 4"/>
          <p:cNvSpPr>
            <a:spLocks noGrp="1"/>
          </p:cNvSpPr>
          <p:nvPr>
            <p:ph type="ftr" sz="quarter" idx="11"/>
          </p:nvPr>
        </p:nvSpPr>
        <p:spPr/>
        <p:txBody>
          <a:bodyPr/>
          <a:lstStyle/>
          <a:p>
            <a:pPr>
              <a:defRPr/>
            </a:pPr>
            <a:endParaRPr lang="en-US" altLang="zh-CN"/>
          </a:p>
        </p:txBody>
      </p:sp>
      <p:sp>
        <p:nvSpPr>
          <p:cNvPr id="6" name="灯片编号占位符 5"/>
          <p:cNvSpPr>
            <a:spLocks noGrp="1"/>
          </p:cNvSpPr>
          <p:nvPr>
            <p:ph type="sldNum" sz="quarter" idx="12"/>
          </p:nvPr>
        </p:nvSpPr>
        <p:spPr/>
        <p:txBody>
          <a:bodyPr/>
          <a:lstStyle/>
          <a:p>
            <a:pPr>
              <a:defRPr/>
            </a:pPr>
            <a:fld id="{894A2C12-88C3-429D-A866-3F1043303B46}" type="slidenum">
              <a:rPr lang="en-US" altLang="zh-CN" smtClean="0"/>
              <a:pPr>
                <a:defRPr/>
              </a:pPr>
              <a:t>‹#›</a:t>
            </a:fld>
            <a:endParaRPr lang="en-US" altLang="zh-CN"/>
          </a:p>
        </p:txBody>
      </p:sp>
      <p:pic>
        <p:nvPicPr>
          <p:cNvPr id="8" name="图片 7"/>
          <p:cNvPicPr>
            <a:picLocks noChangeAspect="1"/>
          </p:cNvPicPr>
          <p:nvPr/>
        </p:nvPicPr>
        <p:blipFill>
          <a:blip r:embed="rId3" cstate="print">
            <a:duotone>
              <a:schemeClr val="bg2"/>
              <a:srgbClr val="FFF1C1"/>
            </a:duotone>
          </a:blip>
          <a:stretch>
            <a:fillRect/>
          </a:stretch>
        </p:blipFill>
        <p:spPr>
          <a:xfrm>
            <a:off x="8135907" y="0"/>
            <a:ext cx="1008093" cy="1428736"/>
          </a:xfrm>
          <a:prstGeom prst="rect">
            <a:avLst/>
          </a:prstGeom>
          <a:noFill/>
          <a:ln>
            <a:noFill/>
          </a:ln>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垂直排列标题与文本">
    <p:spTree>
      <p:nvGrpSpPr>
        <p:cNvPr id="1" name=""/>
        <p:cNvGrpSpPr/>
        <p:nvPr/>
      </p:nvGrpSpPr>
      <p:grpSpPr>
        <a:xfrm>
          <a:off x="0" y="0"/>
          <a:ext cx="0" cy="0"/>
          <a:chOff x="0" y="0"/>
          <a:chExt cx="0" cy="0"/>
        </a:xfrm>
      </p:grpSpPr>
      <p:sp>
        <p:nvSpPr>
          <p:cNvPr id="7" name="矩形 6"/>
          <p:cNvSpPr/>
          <p:nvPr/>
        </p:nvSpPr>
        <p:spPr>
          <a:xfrm>
            <a:off x="0" y="0"/>
            <a:ext cx="669600" cy="6858000"/>
          </a:xfrm>
          <a:prstGeom prst="rect">
            <a:avLst/>
          </a:prstGeom>
          <a:blipFill>
            <a:blip r:embed="rId2" cstate="print">
              <a:alphaModFix amt="40000"/>
            </a:blip>
            <a:tile tx="0" ty="0" sx="50000" sy="50000" flip="x" algn="tl"/>
          </a:blip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竖排标题 1"/>
          <p:cNvSpPr>
            <a:spLocks noGrp="1"/>
          </p:cNvSpPr>
          <p:nvPr>
            <p:ph type="title" orient="vert"/>
          </p:nvPr>
        </p:nvSpPr>
        <p:spPr>
          <a:xfrm>
            <a:off x="7286644" y="274638"/>
            <a:ext cx="1400156" cy="5940444"/>
          </a:xfrm>
        </p:spPr>
        <p:txBody>
          <a:bodyPr vert="eaVert"/>
          <a:lstStyle>
            <a:lvl1pPr algn="ctr">
              <a:defRPr>
                <a:effectLst>
                  <a:outerShdw dist="50800" dir="18900000" algn="tl" rotWithShape="0">
                    <a:srgbClr val="000000">
                      <a:alpha val="75000"/>
                    </a:srgbClr>
                  </a:outerShdw>
                </a:effectLst>
              </a:defRPr>
            </a:lvl1pPr>
          </a:lstStyle>
          <a:p>
            <a:r>
              <a:rPr kumimoji="0" lang="zh-CN" altLang="en-US" smtClean="0"/>
              <a:t>单击此处编辑母版标题样式</a:t>
            </a:r>
            <a:endParaRPr kumimoji="0" lang="en-US"/>
          </a:p>
        </p:txBody>
      </p:sp>
      <p:sp>
        <p:nvSpPr>
          <p:cNvPr id="3" name="竖排文字占位符 2"/>
          <p:cNvSpPr>
            <a:spLocks noGrp="1"/>
          </p:cNvSpPr>
          <p:nvPr>
            <p:ph type="body" orient="vert" idx="1"/>
          </p:nvPr>
        </p:nvSpPr>
        <p:spPr>
          <a:xfrm>
            <a:off x="457200" y="274638"/>
            <a:ext cx="6758006" cy="5940444"/>
          </a:xfrm>
        </p:spPr>
        <p:txBody>
          <a:bodyPr vert="eaVer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p>
            <a:pPr>
              <a:defRPr/>
            </a:pPr>
            <a:endParaRPr lang="en-US" altLang="zh-CN"/>
          </a:p>
        </p:txBody>
      </p:sp>
      <p:sp>
        <p:nvSpPr>
          <p:cNvPr id="5" name="页脚占位符 4"/>
          <p:cNvSpPr>
            <a:spLocks noGrp="1"/>
          </p:cNvSpPr>
          <p:nvPr>
            <p:ph type="ftr" sz="quarter" idx="11"/>
          </p:nvPr>
        </p:nvSpPr>
        <p:spPr/>
        <p:txBody>
          <a:bodyPr/>
          <a:lstStyle/>
          <a:p>
            <a:pPr>
              <a:defRPr/>
            </a:pPr>
            <a:endParaRPr lang="en-US" altLang="zh-CN"/>
          </a:p>
        </p:txBody>
      </p:sp>
      <p:sp>
        <p:nvSpPr>
          <p:cNvPr id="6" name="灯片编号占位符 5"/>
          <p:cNvSpPr>
            <a:spLocks noGrp="1"/>
          </p:cNvSpPr>
          <p:nvPr>
            <p:ph type="sldNum" sz="quarter" idx="12"/>
          </p:nvPr>
        </p:nvSpPr>
        <p:spPr/>
        <p:txBody>
          <a:bodyPr/>
          <a:lstStyle/>
          <a:p>
            <a:pPr>
              <a:defRPr/>
            </a:pPr>
            <a:fld id="{7467AB94-C36F-4D2B-A736-565AE76D3DD8}" type="slidenum">
              <a:rPr lang="en-US" altLang="zh-CN" smtClean="0"/>
              <a:pPr>
                <a:defRPr/>
              </a:pPr>
              <a:t>‹#›</a:t>
            </a:fld>
            <a:endParaRPr lang="en-US" altLang="zh-CN"/>
          </a:p>
        </p:txBody>
      </p:sp>
      <p:pic>
        <p:nvPicPr>
          <p:cNvPr id="8" name="图片 7"/>
          <p:cNvPicPr>
            <a:picLocks noChangeAspect="1"/>
          </p:cNvPicPr>
          <p:nvPr/>
        </p:nvPicPr>
        <p:blipFill>
          <a:blip r:embed="rId3" cstate="print">
            <a:duotone>
              <a:schemeClr val="bg2"/>
              <a:srgbClr val="FFF1C1"/>
            </a:duotone>
          </a:blip>
          <a:stretch>
            <a:fillRect/>
          </a:stretch>
        </p:blipFill>
        <p:spPr>
          <a:xfrm>
            <a:off x="8135907" y="0"/>
            <a:ext cx="1008093" cy="1428736"/>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标题和内容">
    <p:spTree>
      <p:nvGrpSpPr>
        <p:cNvPr id="1" name=""/>
        <p:cNvGrpSpPr/>
        <p:nvPr/>
      </p:nvGrpSpPr>
      <p:grpSpPr>
        <a:xfrm>
          <a:off x="0" y="0"/>
          <a:ext cx="0" cy="0"/>
          <a:chOff x="0" y="0"/>
          <a:chExt cx="0" cy="0"/>
        </a:xfrm>
      </p:grpSpPr>
      <p:sp>
        <p:nvSpPr>
          <p:cNvPr id="7" name="矩形 6"/>
          <p:cNvSpPr/>
          <p:nvPr/>
        </p:nvSpPr>
        <p:spPr>
          <a:xfrm>
            <a:off x="0" y="0"/>
            <a:ext cx="669600" cy="6858000"/>
          </a:xfrm>
          <a:prstGeom prst="rect">
            <a:avLst/>
          </a:prstGeom>
          <a:blipFill>
            <a:blip r:embed="rId2" cstate="print">
              <a:alphaModFix amt="40000"/>
            </a:blip>
            <a:tile tx="0" ty="0" sx="50000" sy="50000" flip="x" algn="tl"/>
          </a:blip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标题 1"/>
          <p:cNvSpPr>
            <a:spLocks noGrp="1"/>
          </p:cNvSpPr>
          <p:nvPr>
            <p:ph type="title"/>
          </p:nvPr>
        </p:nvSpPr>
        <p:spPr/>
        <p:txBody>
          <a:bodyPr/>
          <a:lstStyle>
            <a:lvl1pPr algn="l">
              <a:defRPr/>
            </a:lvl1pPr>
          </a:lstStyle>
          <a:p>
            <a:r>
              <a:rPr kumimoji="0" lang="zh-CN" altLang="en-US" smtClean="0"/>
              <a:t>单击此处编辑母版标题样式</a:t>
            </a:r>
            <a:endParaRPr kumimoji="0" lang="en-US"/>
          </a:p>
        </p:txBody>
      </p:sp>
      <p:sp>
        <p:nvSpPr>
          <p:cNvPr id="3" name="内容占位符 2"/>
          <p:cNvSpPr>
            <a:spLocks noGrp="1"/>
          </p:cNvSpPr>
          <p:nvPr>
            <p:ph idx="1"/>
          </p:nvPr>
        </p:nvSpPr>
        <p:spPr/>
        <p:txBody>
          <a:body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p>
            <a:pPr>
              <a:defRPr/>
            </a:pPr>
            <a:endParaRPr lang="en-US" altLang="zh-CN"/>
          </a:p>
        </p:txBody>
      </p:sp>
      <p:sp>
        <p:nvSpPr>
          <p:cNvPr id="5" name="页脚占位符 4"/>
          <p:cNvSpPr>
            <a:spLocks noGrp="1"/>
          </p:cNvSpPr>
          <p:nvPr>
            <p:ph type="ftr" sz="quarter" idx="11"/>
          </p:nvPr>
        </p:nvSpPr>
        <p:spPr/>
        <p:txBody>
          <a:bodyPr/>
          <a:lstStyle/>
          <a:p>
            <a:pPr>
              <a:defRPr/>
            </a:pPr>
            <a:endParaRPr lang="en-US" altLang="zh-CN"/>
          </a:p>
        </p:txBody>
      </p:sp>
      <p:sp>
        <p:nvSpPr>
          <p:cNvPr id="6" name="灯片编号占位符 5"/>
          <p:cNvSpPr>
            <a:spLocks noGrp="1"/>
          </p:cNvSpPr>
          <p:nvPr>
            <p:ph type="sldNum" sz="quarter" idx="12"/>
          </p:nvPr>
        </p:nvSpPr>
        <p:spPr/>
        <p:txBody>
          <a:bodyPr/>
          <a:lstStyle/>
          <a:p>
            <a:pPr>
              <a:defRPr/>
            </a:pPr>
            <a:fld id="{D4D33F9B-F532-456F-9BBD-4F4BA121AF18}" type="slidenum">
              <a:rPr lang="en-US" altLang="zh-CN" smtClean="0"/>
              <a:pPr>
                <a:defRPr/>
              </a:pPr>
              <a:t>‹#›</a:t>
            </a:fld>
            <a:endParaRPr lang="en-US" altLang="zh-CN"/>
          </a:p>
        </p:txBody>
      </p:sp>
      <p:pic>
        <p:nvPicPr>
          <p:cNvPr id="8" name="图片 7"/>
          <p:cNvPicPr>
            <a:picLocks noChangeAspect="1"/>
          </p:cNvPicPr>
          <p:nvPr/>
        </p:nvPicPr>
        <p:blipFill>
          <a:blip r:embed="rId3" cstate="print">
            <a:duotone>
              <a:schemeClr val="bg2"/>
              <a:srgbClr val="FFF1C1"/>
            </a:duotone>
          </a:blip>
          <a:stretch>
            <a:fillRect/>
          </a:stretch>
        </p:blipFill>
        <p:spPr>
          <a:xfrm>
            <a:off x="8135907" y="0"/>
            <a:ext cx="1008093" cy="1428736"/>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143369"/>
            <a:ext cx="7772400" cy="1362075"/>
          </a:xfrm>
        </p:spPr>
        <p:txBody>
          <a:bodyPr anchor="t"/>
          <a:lstStyle>
            <a:lvl1pPr algn="l">
              <a:defRPr sz="4000" b="1" cap="all"/>
            </a:lvl1pPr>
          </a:lstStyle>
          <a:p>
            <a:r>
              <a:rPr kumimoji="0" lang="zh-CN" altLang="en-US" smtClean="0"/>
              <a:t>单击此处编辑母版标题样式</a:t>
            </a:r>
            <a:endParaRPr kumimoji="0" lang="en-US"/>
          </a:p>
        </p:txBody>
      </p:sp>
      <p:sp>
        <p:nvSpPr>
          <p:cNvPr id="3" name="文本占位符 2"/>
          <p:cNvSpPr>
            <a:spLocks noGrp="1"/>
          </p:cNvSpPr>
          <p:nvPr>
            <p:ph type="body" idx="1"/>
          </p:nvPr>
        </p:nvSpPr>
        <p:spPr>
          <a:xfrm>
            <a:off x="722313" y="2643182"/>
            <a:ext cx="7772400" cy="1500187"/>
          </a:xfrm>
        </p:spPr>
        <p:txBody>
          <a:bodyPr anchor="b"/>
          <a:lstStyle>
            <a:lvl1pPr marL="0" indent="0">
              <a:buNone/>
              <a:defRPr lang="zh-CN" altLang="en-US" sz="2800" smtClean="0">
                <a:effectLst/>
              </a:defRPr>
            </a:lvl1pPr>
            <a:lvl2pPr marL="457200" indent="0">
              <a:buNone/>
              <a:defRPr lang="zh-CN" altLang="en-US" sz="2400" smtClean="0">
                <a:effectLst/>
              </a:defRPr>
            </a:lvl2pPr>
            <a:lvl3pPr marL="914400" indent="0">
              <a:buNone/>
              <a:defRPr lang="zh-CN" altLang="en-US" sz="2000" smtClean="0">
                <a:effectLst/>
              </a:defRPr>
            </a:lvl3pPr>
            <a:lvl4pPr marL="1371600" indent="0">
              <a:buNone/>
              <a:defRPr lang="zh-CN" altLang="en-US" sz="1600" smtClean="0">
                <a:effectLst/>
              </a:defRPr>
            </a:lvl4pPr>
            <a:lvl5pPr marL="1828800" indent="0">
              <a:buNone/>
              <a:defRPr lang="zh-CN" altLang="en-US" sz="1400" dirty="0" smtClean="0">
                <a:effectLst/>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eaLnBrk="1" latinLnBrk="0" hangingPunct="1"/>
            <a:r>
              <a:rPr kumimoji="0" lang="zh-CN" altLang="en-US" smtClean="0"/>
              <a:t>单击此处编辑母版文本样式</a:t>
            </a:r>
          </a:p>
        </p:txBody>
      </p:sp>
      <p:sp>
        <p:nvSpPr>
          <p:cNvPr id="4" name="日期占位符 3"/>
          <p:cNvSpPr>
            <a:spLocks noGrp="1"/>
          </p:cNvSpPr>
          <p:nvPr>
            <p:ph type="dt" sz="half" idx="10"/>
          </p:nvPr>
        </p:nvSpPr>
        <p:spPr/>
        <p:txBody>
          <a:bodyPr/>
          <a:lstStyle/>
          <a:p>
            <a:pPr>
              <a:defRPr/>
            </a:pPr>
            <a:endParaRPr lang="en-US" altLang="zh-CN"/>
          </a:p>
        </p:txBody>
      </p:sp>
      <p:sp>
        <p:nvSpPr>
          <p:cNvPr id="5" name="页脚占位符 4"/>
          <p:cNvSpPr>
            <a:spLocks noGrp="1"/>
          </p:cNvSpPr>
          <p:nvPr>
            <p:ph type="ftr" sz="quarter" idx="11"/>
          </p:nvPr>
        </p:nvSpPr>
        <p:spPr/>
        <p:txBody>
          <a:bodyPr/>
          <a:lstStyle/>
          <a:p>
            <a:pPr>
              <a:defRPr/>
            </a:pPr>
            <a:endParaRPr lang="en-US" altLang="zh-CN"/>
          </a:p>
        </p:txBody>
      </p:sp>
      <p:sp>
        <p:nvSpPr>
          <p:cNvPr id="6" name="灯片编号占位符 5"/>
          <p:cNvSpPr>
            <a:spLocks noGrp="1"/>
          </p:cNvSpPr>
          <p:nvPr>
            <p:ph type="sldNum" sz="quarter" idx="12"/>
          </p:nvPr>
        </p:nvSpPr>
        <p:spPr/>
        <p:txBody>
          <a:bodyPr/>
          <a:lstStyle/>
          <a:p>
            <a:pPr>
              <a:defRPr/>
            </a:pPr>
            <a:fld id="{55C9E5F4-01A7-4EE8-AACB-B015D4DE3842}" type="slidenum">
              <a:rPr lang="en-US" altLang="zh-CN" smtClean="0"/>
              <a:pPr>
                <a:defRPr/>
              </a:pPr>
              <a:t>‹#›</a:t>
            </a:fld>
            <a:endParaRPr lang="en-US" altLang="zh-CN"/>
          </a:p>
        </p:txBody>
      </p:sp>
      <p:pic>
        <p:nvPicPr>
          <p:cNvPr id="7" name="图片 6"/>
          <p:cNvPicPr>
            <a:picLocks noChangeAspect="1"/>
          </p:cNvPicPr>
          <p:nvPr/>
        </p:nvPicPr>
        <p:blipFill>
          <a:blip r:embed="rId2" cstate="print">
            <a:duotone>
              <a:schemeClr val="bg2"/>
              <a:srgbClr val="FFF1C1"/>
            </a:duotone>
            <a:lum bright="-10000" contrast="-30000"/>
          </a:blip>
          <a:stretch>
            <a:fillRect/>
          </a:stretch>
        </p:blipFill>
        <p:spPr>
          <a:xfrm>
            <a:off x="7480636" y="0"/>
            <a:ext cx="1663364" cy="2357430"/>
          </a:xfrm>
          <a:prstGeom prst="rect">
            <a:avLst/>
          </a:prstGeom>
          <a:noFill/>
          <a:ln>
            <a:noFill/>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两栏内容">
    <p:spTree>
      <p:nvGrpSpPr>
        <p:cNvPr id="1" name=""/>
        <p:cNvGrpSpPr/>
        <p:nvPr/>
      </p:nvGrpSpPr>
      <p:grpSpPr>
        <a:xfrm>
          <a:off x="0" y="0"/>
          <a:ext cx="0" cy="0"/>
          <a:chOff x="0" y="0"/>
          <a:chExt cx="0" cy="0"/>
        </a:xfrm>
      </p:grpSpPr>
      <p:sp>
        <p:nvSpPr>
          <p:cNvPr id="8" name="矩形 7"/>
          <p:cNvSpPr/>
          <p:nvPr/>
        </p:nvSpPr>
        <p:spPr>
          <a:xfrm>
            <a:off x="0" y="0"/>
            <a:ext cx="655200" cy="6858000"/>
          </a:xfrm>
          <a:prstGeom prst="rect">
            <a:avLst/>
          </a:prstGeom>
          <a:blipFill>
            <a:blip r:embed="rId2" cstate="print">
              <a:alphaModFix amt="40000"/>
            </a:blip>
            <a:tile tx="0" ty="0" sx="50000" sy="50000" flip="x" algn="tl"/>
          </a:blip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标题 1"/>
          <p:cNvSpPr>
            <a:spLocks noGrp="1"/>
          </p:cNvSpPr>
          <p:nvPr>
            <p:ph type="title"/>
          </p:nvPr>
        </p:nvSpPr>
        <p:spPr/>
        <p:txBody>
          <a:bodyPr/>
          <a:lstStyle/>
          <a:p>
            <a:r>
              <a:rPr kumimoji="0" lang="zh-CN" altLang="en-US" smtClean="0"/>
              <a:t>单击此处编辑母版标题样式</a:t>
            </a:r>
            <a:endParaRPr kumimoji="0" 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5" name="日期占位符 4"/>
          <p:cNvSpPr>
            <a:spLocks noGrp="1"/>
          </p:cNvSpPr>
          <p:nvPr>
            <p:ph type="dt" sz="half" idx="10"/>
          </p:nvPr>
        </p:nvSpPr>
        <p:spPr/>
        <p:txBody>
          <a:bodyPr/>
          <a:lstStyle/>
          <a:p>
            <a:pPr>
              <a:defRPr/>
            </a:pPr>
            <a:endParaRPr lang="en-US" altLang="zh-CN"/>
          </a:p>
        </p:txBody>
      </p:sp>
      <p:sp>
        <p:nvSpPr>
          <p:cNvPr id="6" name="页脚占位符 5"/>
          <p:cNvSpPr>
            <a:spLocks noGrp="1"/>
          </p:cNvSpPr>
          <p:nvPr>
            <p:ph type="ftr" sz="quarter" idx="11"/>
          </p:nvPr>
        </p:nvSpPr>
        <p:spPr/>
        <p:txBody>
          <a:bodyPr/>
          <a:lstStyle/>
          <a:p>
            <a:pPr>
              <a:defRPr/>
            </a:pPr>
            <a:endParaRPr lang="en-US" altLang="zh-CN"/>
          </a:p>
        </p:txBody>
      </p:sp>
      <p:sp>
        <p:nvSpPr>
          <p:cNvPr id="7" name="灯片编号占位符 6"/>
          <p:cNvSpPr>
            <a:spLocks noGrp="1"/>
          </p:cNvSpPr>
          <p:nvPr>
            <p:ph type="sldNum" sz="quarter" idx="12"/>
          </p:nvPr>
        </p:nvSpPr>
        <p:spPr/>
        <p:txBody>
          <a:bodyPr/>
          <a:lstStyle/>
          <a:p>
            <a:pPr>
              <a:defRPr/>
            </a:pPr>
            <a:fld id="{91462B96-D46A-4201-85AF-7BC3AB118333}" type="slidenum">
              <a:rPr lang="en-US" altLang="zh-CN" smtClean="0"/>
              <a:pPr>
                <a:defRPr/>
              </a:pPr>
              <a:t>‹#›</a:t>
            </a:fld>
            <a:endParaRPr lang="en-US" altLang="zh-CN"/>
          </a:p>
        </p:txBody>
      </p:sp>
      <p:pic>
        <p:nvPicPr>
          <p:cNvPr id="9" name="图片 8"/>
          <p:cNvPicPr>
            <a:picLocks noChangeAspect="1"/>
          </p:cNvPicPr>
          <p:nvPr/>
        </p:nvPicPr>
        <p:blipFill>
          <a:blip r:embed="rId3" cstate="print">
            <a:duotone>
              <a:schemeClr val="bg2"/>
              <a:srgbClr val="FFF1C1"/>
            </a:duotone>
          </a:blip>
          <a:stretch>
            <a:fillRect/>
          </a:stretch>
        </p:blipFill>
        <p:spPr>
          <a:xfrm>
            <a:off x="8135907" y="0"/>
            <a:ext cx="1008093" cy="1428736"/>
          </a:xfrm>
          <a:prstGeom prst="rect">
            <a:avLst/>
          </a:prstGeom>
          <a:noFill/>
          <a:ln>
            <a:noFill/>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比较">
    <p:spTree>
      <p:nvGrpSpPr>
        <p:cNvPr id="1" name=""/>
        <p:cNvGrpSpPr/>
        <p:nvPr/>
      </p:nvGrpSpPr>
      <p:grpSpPr>
        <a:xfrm>
          <a:off x="0" y="0"/>
          <a:ext cx="0" cy="0"/>
          <a:chOff x="0" y="0"/>
          <a:chExt cx="0" cy="0"/>
        </a:xfrm>
      </p:grpSpPr>
      <p:sp>
        <p:nvSpPr>
          <p:cNvPr id="10" name="矩形 9"/>
          <p:cNvSpPr/>
          <p:nvPr/>
        </p:nvSpPr>
        <p:spPr>
          <a:xfrm>
            <a:off x="0" y="0"/>
            <a:ext cx="640800" cy="6858000"/>
          </a:xfrm>
          <a:prstGeom prst="rect">
            <a:avLst/>
          </a:prstGeom>
          <a:blipFill>
            <a:blip r:embed="rId2" cstate="print">
              <a:alphaModFix amt="40000"/>
            </a:blip>
            <a:tile tx="0" ty="0" sx="50000" sy="50000" flip="x" algn="tl"/>
          </a:blip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标题 1"/>
          <p:cNvSpPr>
            <a:spLocks noGrp="1"/>
          </p:cNvSpPr>
          <p:nvPr>
            <p:ph type="title"/>
          </p:nvPr>
        </p:nvSpPr>
        <p:spPr/>
        <p:txBody>
          <a:bodyPr/>
          <a:lstStyle>
            <a:lvl1pPr>
              <a:defRPr/>
            </a:lvl1pPr>
          </a:lstStyle>
          <a:p>
            <a:r>
              <a:rPr kumimoji="0" lang="zh-CN" altLang="en-US" smtClean="0"/>
              <a:t>单击此处编辑母版标题样式</a:t>
            </a:r>
            <a:endParaRPr kumimoji="0" 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kumimoji="0"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kumimoji="0"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7" name="日期占位符 6"/>
          <p:cNvSpPr>
            <a:spLocks noGrp="1"/>
          </p:cNvSpPr>
          <p:nvPr>
            <p:ph type="dt" sz="half" idx="10"/>
          </p:nvPr>
        </p:nvSpPr>
        <p:spPr/>
        <p:txBody>
          <a:bodyPr/>
          <a:lstStyle/>
          <a:p>
            <a:pPr>
              <a:defRPr/>
            </a:pPr>
            <a:endParaRPr lang="en-US" altLang="zh-CN"/>
          </a:p>
        </p:txBody>
      </p:sp>
      <p:sp>
        <p:nvSpPr>
          <p:cNvPr id="8" name="页脚占位符 7"/>
          <p:cNvSpPr>
            <a:spLocks noGrp="1"/>
          </p:cNvSpPr>
          <p:nvPr>
            <p:ph type="ftr" sz="quarter" idx="11"/>
          </p:nvPr>
        </p:nvSpPr>
        <p:spPr/>
        <p:txBody>
          <a:bodyPr/>
          <a:lstStyle/>
          <a:p>
            <a:pPr>
              <a:defRPr/>
            </a:pPr>
            <a:endParaRPr lang="en-US" altLang="zh-CN"/>
          </a:p>
        </p:txBody>
      </p:sp>
      <p:sp>
        <p:nvSpPr>
          <p:cNvPr id="9" name="灯片编号占位符 8"/>
          <p:cNvSpPr>
            <a:spLocks noGrp="1"/>
          </p:cNvSpPr>
          <p:nvPr>
            <p:ph type="sldNum" sz="quarter" idx="12"/>
          </p:nvPr>
        </p:nvSpPr>
        <p:spPr/>
        <p:txBody>
          <a:bodyPr/>
          <a:lstStyle/>
          <a:p>
            <a:pPr>
              <a:defRPr/>
            </a:pPr>
            <a:fld id="{D907A2BD-3998-4A50-90D3-AA910BD57EBA}" type="slidenum">
              <a:rPr lang="en-US" altLang="zh-CN" smtClean="0"/>
              <a:pPr>
                <a:defRPr/>
              </a:pPr>
              <a:t>‹#›</a:t>
            </a:fld>
            <a:endParaRPr lang="en-US" altLang="zh-CN"/>
          </a:p>
        </p:txBody>
      </p:sp>
      <p:pic>
        <p:nvPicPr>
          <p:cNvPr id="11" name="图片 10"/>
          <p:cNvPicPr>
            <a:picLocks noChangeAspect="1"/>
          </p:cNvPicPr>
          <p:nvPr/>
        </p:nvPicPr>
        <p:blipFill>
          <a:blip r:embed="rId3" cstate="print">
            <a:duotone>
              <a:schemeClr val="bg2"/>
              <a:srgbClr val="FFF1C1"/>
            </a:duotone>
          </a:blip>
          <a:stretch>
            <a:fillRect/>
          </a:stretch>
        </p:blipFill>
        <p:spPr>
          <a:xfrm>
            <a:off x="8135907" y="0"/>
            <a:ext cx="1008093" cy="1428736"/>
          </a:xfrm>
          <a:prstGeom prst="rect">
            <a:avLst/>
          </a:prstGeom>
          <a:noFill/>
          <a:ln>
            <a:noFill/>
          </a:ln>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仅标题">
    <p:spTree>
      <p:nvGrpSpPr>
        <p:cNvPr id="1" name=""/>
        <p:cNvGrpSpPr/>
        <p:nvPr/>
      </p:nvGrpSpPr>
      <p:grpSpPr>
        <a:xfrm>
          <a:off x="0" y="0"/>
          <a:ext cx="0" cy="0"/>
          <a:chOff x="0" y="0"/>
          <a:chExt cx="0" cy="0"/>
        </a:xfrm>
      </p:grpSpPr>
      <p:sp>
        <p:nvSpPr>
          <p:cNvPr id="6" name="矩形 5"/>
          <p:cNvSpPr/>
          <p:nvPr/>
        </p:nvSpPr>
        <p:spPr>
          <a:xfrm>
            <a:off x="0" y="0"/>
            <a:ext cx="669600" cy="6858000"/>
          </a:xfrm>
          <a:prstGeom prst="rect">
            <a:avLst/>
          </a:prstGeom>
          <a:blipFill>
            <a:blip r:embed="rId2" cstate="print">
              <a:alphaModFix amt="40000"/>
            </a:blip>
            <a:tile tx="0" ty="0" sx="50000" sy="50000" flip="x" algn="tl"/>
          </a:blip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标题 1"/>
          <p:cNvSpPr>
            <a:spLocks noGrp="1"/>
          </p:cNvSpPr>
          <p:nvPr>
            <p:ph type="title"/>
          </p:nvPr>
        </p:nvSpPr>
        <p:spPr/>
        <p:txBody>
          <a:bodyPr/>
          <a:lstStyle/>
          <a:p>
            <a:r>
              <a:rPr kumimoji="0" lang="zh-CN" altLang="en-US" smtClean="0"/>
              <a:t>单击此处编辑母版标题样式</a:t>
            </a:r>
            <a:endParaRPr kumimoji="0" lang="en-US"/>
          </a:p>
        </p:txBody>
      </p:sp>
      <p:sp>
        <p:nvSpPr>
          <p:cNvPr id="3" name="日期占位符 2"/>
          <p:cNvSpPr>
            <a:spLocks noGrp="1"/>
          </p:cNvSpPr>
          <p:nvPr>
            <p:ph type="dt" sz="half" idx="10"/>
          </p:nvPr>
        </p:nvSpPr>
        <p:spPr/>
        <p:txBody>
          <a:bodyPr/>
          <a:lstStyle/>
          <a:p>
            <a:pPr>
              <a:defRPr/>
            </a:pPr>
            <a:endParaRPr lang="en-US" altLang="zh-CN"/>
          </a:p>
        </p:txBody>
      </p:sp>
      <p:sp>
        <p:nvSpPr>
          <p:cNvPr id="4" name="页脚占位符 3"/>
          <p:cNvSpPr>
            <a:spLocks noGrp="1"/>
          </p:cNvSpPr>
          <p:nvPr>
            <p:ph type="ftr" sz="quarter" idx="11"/>
          </p:nvPr>
        </p:nvSpPr>
        <p:spPr/>
        <p:txBody>
          <a:bodyPr/>
          <a:lstStyle/>
          <a:p>
            <a:pPr>
              <a:defRPr/>
            </a:pPr>
            <a:endParaRPr lang="en-US" altLang="zh-CN"/>
          </a:p>
        </p:txBody>
      </p:sp>
      <p:sp>
        <p:nvSpPr>
          <p:cNvPr id="5" name="灯片编号占位符 4"/>
          <p:cNvSpPr>
            <a:spLocks noGrp="1"/>
          </p:cNvSpPr>
          <p:nvPr>
            <p:ph type="sldNum" sz="quarter" idx="12"/>
          </p:nvPr>
        </p:nvSpPr>
        <p:spPr/>
        <p:txBody>
          <a:bodyPr/>
          <a:lstStyle/>
          <a:p>
            <a:pPr>
              <a:defRPr/>
            </a:pPr>
            <a:fld id="{1471649A-A4EC-4825-A020-A1F22CB3F19C}" type="slidenum">
              <a:rPr lang="en-US" altLang="zh-CN" smtClean="0"/>
              <a:pPr>
                <a:defRPr/>
              </a:pPr>
              <a:t>‹#›</a:t>
            </a:fld>
            <a:endParaRPr lang="en-US" altLang="zh-CN"/>
          </a:p>
        </p:txBody>
      </p:sp>
      <p:pic>
        <p:nvPicPr>
          <p:cNvPr id="7" name="图片 6"/>
          <p:cNvPicPr>
            <a:picLocks noChangeAspect="1"/>
          </p:cNvPicPr>
          <p:nvPr/>
        </p:nvPicPr>
        <p:blipFill>
          <a:blip r:embed="rId3" cstate="print">
            <a:duotone>
              <a:schemeClr val="bg2"/>
              <a:srgbClr val="FFF1C1"/>
            </a:duotone>
          </a:blip>
          <a:stretch>
            <a:fillRect/>
          </a:stretch>
        </p:blipFill>
        <p:spPr>
          <a:xfrm>
            <a:off x="8135907" y="0"/>
            <a:ext cx="1008093" cy="1428736"/>
          </a:xfrm>
          <a:prstGeom prst="rect">
            <a:avLst/>
          </a:prstGeom>
          <a:noFill/>
          <a:ln>
            <a:noFill/>
          </a:ln>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5" name="矩形 4"/>
          <p:cNvSpPr/>
          <p:nvPr/>
        </p:nvSpPr>
        <p:spPr>
          <a:xfrm>
            <a:off x="0" y="0"/>
            <a:ext cx="669600" cy="6858000"/>
          </a:xfrm>
          <a:prstGeom prst="rect">
            <a:avLst/>
          </a:prstGeom>
          <a:blipFill>
            <a:blip r:embed="rId2" cstate="print">
              <a:alphaModFix amt="40000"/>
            </a:blip>
            <a:tile tx="0" ty="0" sx="50000" sy="50000" flip="x" algn="tl"/>
          </a:blip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日期占位符 1"/>
          <p:cNvSpPr>
            <a:spLocks noGrp="1"/>
          </p:cNvSpPr>
          <p:nvPr>
            <p:ph type="dt" sz="half" idx="10"/>
          </p:nvPr>
        </p:nvSpPr>
        <p:spPr/>
        <p:txBody>
          <a:bodyPr/>
          <a:lstStyle/>
          <a:p>
            <a:pPr>
              <a:defRPr/>
            </a:pPr>
            <a:endParaRPr lang="en-US" altLang="zh-CN"/>
          </a:p>
        </p:txBody>
      </p:sp>
      <p:sp>
        <p:nvSpPr>
          <p:cNvPr id="3" name="页脚占位符 2"/>
          <p:cNvSpPr>
            <a:spLocks noGrp="1"/>
          </p:cNvSpPr>
          <p:nvPr>
            <p:ph type="ftr" sz="quarter" idx="11"/>
          </p:nvPr>
        </p:nvSpPr>
        <p:spPr/>
        <p:txBody>
          <a:bodyPr/>
          <a:lstStyle/>
          <a:p>
            <a:pPr>
              <a:defRPr/>
            </a:pPr>
            <a:endParaRPr lang="en-US" altLang="zh-CN"/>
          </a:p>
        </p:txBody>
      </p:sp>
      <p:sp>
        <p:nvSpPr>
          <p:cNvPr id="4" name="灯片编号占位符 3"/>
          <p:cNvSpPr>
            <a:spLocks noGrp="1"/>
          </p:cNvSpPr>
          <p:nvPr>
            <p:ph type="sldNum" sz="quarter" idx="12"/>
          </p:nvPr>
        </p:nvSpPr>
        <p:spPr/>
        <p:txBody>
          <a:bodyPr/>
          <a:lstStyle/>
          <a:p>
            <a:pPr>
              <a:defRPr/>
            </a:pPr>
            <a:fld id="{C539C50D-4818-4365-BA14-246204B88995}" type="slidenum">
              <a:rPr lang="en-US" altLang="zh-CN" smtClean="0"/>
              <a:pPr>
                <a:defRPr/>
              </a:pPr>
              <a:t>‹#›</a:t>
            </a:fld>
            <a:endParaRPr lang="en-US" altLang="zh-CN"/>
          </a:p>
        </p:txBody>
      </p:sp>
      <p:pic>
        <p:nvPicPr>
          <p:cNvPr id="6" name="图片 5"/>
          <p:cNvPicPr>
            <a:picLocks noChangeAspect="1"/>
          </p:cNvPicPr>
          <p:nvPr/>
        </p:nvPicPr>
        <p:blipFill>
          <a:blip r:embed="rId3" cstate="print">
            <a:duotone>
              <a:schemeClr val="bg2"/>
              <a:srgbClr val="FFF1C1"/>
            </a:duotone>
          </a:blip>
          <a:stretch>
            <a:fillRect/>
          </a:stretch>
        </p:blipFill>
        <p:spPr>
          <a:xfrm>
            <a:off x="8135907" y="0"/>
            <a:ext cx="1008093" cy="1428736"/>
          </a:xfrm>
          <a:prstGeom prst="rect">
            <a:avLst/>
          </a:prstGeom>
          <a:noFill/>
          <a:ln>
            <a:noFill/>
          </a:ln>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内容与标题">
    <p:spTree>
      <p:nvGrpSpPr>
        <p:cNvPr id="1" name=""/>
        <p:cNvGrpSpPr/>
        <p:nvPr/>
      </p:nvGrpSpPr>
      <p:grpSpPr>
        <a:xfrm>
          <a:off x="0" y="0"/>
          <a:ext cx="0" cy="0"/>
          <a:chOff x="0" y="0"/>
          <a:chExt cx="0" cy="0"/>
        </a:xfrm>
      </p:grpSpPr>
      <p:sp>
        <p:nvSpPr>
          <p:cNvPr id="8" name="矩形 7"/>
          <p:cNvSpPr/>
          <p:nvPr/>
        </p:nvSpPr>
        <p:spPr>
          <a:xfrm>
            <a:off x="0" y="0"/>
            <a:ext cx="673200" cy="6858000"/>
          </a:xfrm>
          <a:prstGeom prst="rect">
            <a:avLst/>
          </a:prstGeom>
          <a:blipFill>
            <a:blip r:embed="rId2" cstate="print">
              <a:alphaModFix amt="40000"/>
            </a:blip>
            <a:tile tx="0" ty="0" sx="50000" sy="50000" flip="x" algn="tl"/>
          </a:blip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标题 1"/>
          <p:cNvSpPr>
            <a:spLocks noGrp="1"/>
          </p:cNvSpPr>
          <p:nvPr>
            <p:ph type="title"/>
          </p:nvPr>
        </p:nvSpPr>
        <p:spPr>
          <a:xfrm>
            <a:off x="461175" y="5357826"/>
            <a:ext cx="8226225" cy="768028"/>
          </a:xfrm>
        </p:spPr>
        <p:txBody>
          <a:bodyPr anchor="ctr"/>
          <a:lstStyle>
            <a:lvl1pPr algn="ctr">
              <a:defRPr lang="zh-CN" altLang="en-US" sz="3600" b="0" kern="1200" spc="50" dirty="0">
                <a:ln w="12700">
                  <a:noFill/>
                  <a:prstDash val="solid"/>
                </a:ln>
                <a:solidFill>
                  <a:schemeClr val="accent4"/>
                </a:solidFill>
                <a:effectLst>
                  <a:outerShdw blurRad="38100" dist="20320" dir="2700000" algn="tl" rotWithShape="0">
                    <a:srgbClr val="000000">
                      <a:alpha val="70000"/>
                    </a:srgbClr>
                  </a:outerShdw>
                </a:effectLst>
                <a:latin typeface="+mj-lt"/>
                <a:ea typeface="+mj-ea"/>
                <a:cs typeface="+mj-cs"/>
              </a:defRPr>
            </a:lvl1pPr>
          </a:lstStyle>
          <a:p>
            <a:r>
              <a:rPr kumimoji="0" lang="zh-CN" altLang="en-US" smtClean="0"/>
              <a:t>单击此处编辑母版标题样式</a:t>
            </a:r>
            <a:endParaRPr kumimoji="0" lang="en-US"/>
          </a:p>
        </p:txBody>
      </p:sp>
      <p:sp>
        <p:nvSpPr>
          <p:cNvPr id="3" name="内容占位符 2"/>
          <p:cNvSpPr>
            <a:spLocks noGrp="1"/>
          </p:cNvSpPr>
          <p:nvPr>
            <p:ph idx="1"/>
          </p:nvPr>
        </p:nvSpPr>
        <p:spPr>
          <a:xfrm>
            <a:off x="460382" y="428604"/>
            <a:ext cx="5111750" cy="48577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文本占位符 3"/>
          <p:cNvSpPr>
            <a:spLocks noGrp="1"/>
          </p:cNvSpPr>
          <p:nvPr>
            <p:ph type="body" sz="half" idx="2"/>
          </p:nvPr>
        </p:nvSpPr>
        <p:spPr>
          <a:xfrm>
            <a:off x="5679086" y="1357298"/>
            <a:ext cx="3008313" cy="392909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5" name="日期占位符 4"/>
          <p:cNvSpPr>
            <a:spLocks noGrp="1"/>
          </p:cNvSpPr>
          <p:nvPr>
            <p:ph type="dt" sz="half" idx="10"/>
          </p:nvPr>
        </p:nvSpPr>
        <p:spPr/>
        <p:txBody>
          <a:bodyPr/>
          <a:lstStyle/>
          <a:p>
            <a:pPr>
              <a:defRPr/>
            </a:pPr>
            <a:endParaRPr lang="en-US" altLang="zh-CN"/>
          </a:p>
        </p:txBody>
      </p:sp>
      <p:sp>
        <p:nvSpPr>
          <p:cNvPr id="6" name="页脚占位符 5"/>
          <p:cNvSpPr>
            <a:spLocks noGrp="1"/>
          </p:cNvSpPr>
          <p:nvPr>
            <p:ph type="ftr" sz="quarter" idx="11"/>
          </p:nvPr>
        </p:nvSpPr>
        <p:spPr/>
        <p:txBody>
          <a:bodyPr/>
          <a:lstStyle/>
          <a:p>
            <a:pPr>
              <a:defRPr/>
            </a:pPr>
            <a:endParaRPr lang="en-US" altLang="zh-CN"/>
          </a:p>
        </p:txBody>
      </p:sp>
      <p:sp>
        <p:nvSpPr>
          <p:cNvPr id="7" name="灯片编号占位符 6"/>
          <p:cNvSpPr>
            <a:spLocks noGrp="1"/>
          </p:cNvSpPr>
          <p:nvPr>
            <p:ph type="sldNum" sz="quarter" idx="12"/>
          </p:nvPr>
        </p:nvSpPr>
        <p:spPr/>
        <p:txBody>
          <a:bodyPr/>
          <a:lstStyle/>
          <a:p>
            <a:pPr>
              <a:defRPr/>
            </a:pPr>
            <a:fld id="{5AF04F5B-3D16-4541-8EE7-62AEBA9E482B}" type="slidenum">
              <a:rPr lang="en-US" altLang="zh-CN" smtClean="0"/>
              <a:pPr>
                <a:defRPr/>
              </a:pPr>
              <a:t>‹#›</a:t>
            </a:fld>
            <a:endParaRPr lang="en-US" altLang="zh-CN"/>
          </a:p>
        </p:txBody>
      </p:sp>
      <p:pic>
        <p:nvPicPr>
          <p:cNvPr id="9" name="图片 8"/>
          <p:cNvPicPr>
            <a:picLocks noChangeAspect="1"/>
          </p:cNvPicPr>
          <p:nvPr/>
        </p:nvPicPr>
        <p:blipFill>
          <a:blip r:embed="rId3" cstate="print">
            <a:duotone>
              <a:schemeClr val="bg2"/>
              <a:srgbClr val="FFF1C1"/>
            </a:duotone>
          </a:blip>
          <a:stretch>
            <a:fillRect/>
          </a:stretch>
        </p:blipFill>
        <p:spPr>
          <a:xfrm>
            <a:off x="8135907" y="0"/>
            <a:ext cx="1008093" cy="1428736"/>
          </a:xfrm>
          <a:prstGeom prst="rect">
            <a:avLst/>
          </a:prstGeom>
          <a:noFill/>
          <a:ln>
            <a:noFill/>
          </a:ln>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图片与标题">
    <p:spTree>
      <p:nvGrpSpPr>
        <p:cNvPr id="1" name=""/>
        <p:cNvGrpSpPr/>
        <p:nvPr/>
      </p:nvGrpSpPr>
      <p:grpSpPr>
        <a:xfrm>
          <a:off x="0" y="0"/>
          <a:ext cx="0" cy="0"/>
          <a:chOff x="0" y="0"/>
          <a:chExt cx="0" cy="0"/>
        </a:xfrm>
      </p:grpSpPr>
      <p:sp>
        <p:nvSpPr>
          <p:cNvPr id="8" name="矩形 7"/>
          <p:cNvSpPr/>
          <p:nvPr/>
        </p:nvSpPr>
        <p:spPr>
          <a:xfrm>
            <a:off x="0" y="0"/>
            <a:ext cx="669600" cy="6858000"/>
          </a:xfrm>
          <a:prstGeom prst="rect">
            <a:avLst/>
          </a:prstGeom>
          <a:blipFill>
            <a:blip r:embed="rId2" cstate="print">
              <a:alphaModFix amt="40000"/>
            </a:blip>
            <a:tile tx="0" ty="0" sx="50000" sy="50000" flip="x" algn="tl"/>
          </a:blip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标题 1"/>
          <p:cNvSpPr>
            <a:spLocks noGrp="1"/>
          </p:cNvSpPr>
          <p:nvPr>
            <p:ph type="title"/>
          </p:nvPr>
        </p:nvSpPr>
        <p:spPr>
          <a:xfrm>
            <a:off x="695298" y="214290"/>
            <a:ext cx="7448602" cy="781052"/>
          </a:xfrm>
        </p:spPr>
        <p:txBody>
          <a:bodyPr anchor="ctr"/>
          <a:lstStyle>
            <a:lvl1pPr algn="ctr" rtl="0">
              <a:spcBef>
                <a:spcPct val="0"/>
              </a:spcBef>
              <a:buNone/>
              <a:defRPr sz="3600" b="0" kern="1200" spc="50">
                <a:ln w="12700">
                  <a:noFill/>
                  <a:prstDash val="solid"/>
                </a:ln>
                <a:solidFill>
                  <a:schemeClr val="accent4"/>
                </a:solidFill>
                <a:effectLst>
                  <a:outerShdw blurRad="38100" dist="20320" dir="2700000" algn="tl" rotWithShape="0">
                    <a:srgbClr val="000000">
                      <a:alpha val="70000"/>
                    </a:srgbClr>
                  </a:outerShdw>
                </a:effectLst>
                <a:latin typeface="+mj-lt"/>
                <a:ea typeface="+mj-ea"/>
                <a:cs typeface="+mj-cs"/>
              </a:defRPr>
            </a:lvl1pPr>
          </a:lstStyle>
          <a:p>
            <a:r>
              <a:rPr kumimoji="0" lang="zh-CN" altLang="en-US" smtClean="0"/>
              <a:t>单击此处编辑母版标题样式</a:t>
            </a:r>
            <a:endParaRPr kumimoji="0" lang="en-US"/>
          </a:p>
        </p:txBody>
      </p:sp>
      <p:sp>
        <p:nvSpPr>
          <p:cNvPr id="3" name="图片占位符 2"/>
          <p:cNvSpPr>
            <a:spLocks noGrp="1"/>
          </p:cNvSpPr>
          <p:nvPr>
            <p:ph type="pic" idx="1"/>
          </p:nvPr>
        </p:nvSpPr>
        <p:spPr>
          <a:xfrm>
            <a:off x="681015" y="1000108"/>
            <a:ext cx="7452360" cy="5214974"/>
          </a:xfrm>
          <a:prstGeom prst="snip2DiagRect">
            <a:avLst>
              <a:gd name="adj1" fmla="val 0"/>
              <a:gd name="adj2" fmla="val 17946"/>
            </a:avLst>
          </a:prstGeom>
        </p:spPr>
        <p:style>
          <a:lnRef idx="2">
            <a:schemeClr val="accent1"/>
          </a:lnRef>
          <a:fillRef idx="1">
            <a:schemeClr val="lt1"/>
          </a:fillRef>
          <a:effectRef idx="0">
            <a:schemeClr val="accent1"/>
          </a:effectRef>
          <a:fontRef idx="minor">
            <a:schemeClr val="dk1"/>
          </a:fontRef>
        </p:style>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0" lang="zh-CN" altLang="en-US" smtClean="0"/>
              <a:t>单击图标添加图片</a:t>
            </a:r>
            <a:endParaRPr kumimoji="0" lang="en-US"/>
          </a:p>
        </p:txBody>
      </p:sp>
      <p:sp>
        <p:nvSpPr>
          <p:cNvPr id="4" name="文本占位符 3"/>
          <p:cNvSpPr>
            <a:spLocks noGrp="1"/>
          </p:cNvSpPr>
          <p:nvPr>
            <p:ph type="body" sz="half" idx="2"/>
          </p:nvPr>
        </p:nvSpPr>
        <p:spPr>
          <a:xfrm>
            <a:off x="4953000" y="6243633"/>
            <a:ext cx="3180375" cy="614367"/>
          </a:xfrm>
        </p:spPr>
        <p:txBody>
          <a:bodyPr anchor="t"/>
          <a:lstStyle>
            <a:lvl1pPr marL="0" indent="0" algn="r">
              <a:buNone/>
              <a:defRPr sz="1400"/>
            </a:lvl1pPr>
            <a:lvl2pPr marL="457200" indent="0" algn="r">
              <a:buNone/>
              <a:defRPr sz="1200"/>
            </a:lvl2pPr>
            <a:lvl3pPr marL="914400" indent="0" algn="r">
              <a:buNone/>
              <a:defRPr sz="1000"/>
            </a:lvl3pPr>
            <a:lvl4pPr marL="1371600" indent="0" algn="r">
              <a:buNone/>
              <a:defRPr sz="900"/>
            </a:lvl4pPr>
            <a:lvl5pPr marL="1828800" indent="0" algn="r">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kumimoji="0" lang="zh-CN" altLang="en-US" smtClean="0"/>
              <a:t>单击此处编辑母版文本样式</a:t>
            </a:r>
          </a:p>
        </p:txBody>
      </p:sp>
      <p:sp>
        <p:nvSpPr>
          <p:cNvPr id="5" name="日期占位符 4"/>
          <p:cNvSpPr>
            <a:spLocks noGrp="1"/>
          </p:cNvSpPr>
          <p:nvPr>
            <p:ph type="dt" sz="half" idx="10"/>
          </p:nvPr>
        </p:nvSpPr>
        <p:spPr>
          <a:xfrm>
            <a:off x="609600" y="6492878"/>
            <a:ext cx="1676384" cy="365125"/>
          </a:xfrm>
        </p:spPr>
        <p:txBody>
          <a:bodyPr/>
          <a:lstStyle/>
          <a:p>
            <a:pPr>
              <a:defRPr/>
            </a:pPr>
            <a:endParaRPr lang="en-US" altLang="zh-CN"/>
          </a:p>
        </p:txBody>
      </p:sp>
      <p:sp>
        <p:nvSpPr>
          <p:cNvPr id="6" name="页脚占位符 5"/>
          <p:cNvSpPr>
            <a:spLocks noGrp="1"/>
          </p:cNvSpPr>
          <p:nvPr>
            <p:ph type="ftr" sz="quarter" idx="11"/>
          </p:nvPr>
        </p:nvSpPr>
        <p:spPr>
          <a:xfrm>
            <a:off x="2285984" y="6492876"/>
            <a:ext cx="2643206" cy="365125"/>
          </a:xfrm>
        </p:spPr>
        <p:txBody>
          <a:bodyPr/>
          <a:lstStyle/>
          <a:p>
            <a:pPr>
              <a:defRPr/>
            </a:pPr>
            <a:endParaRPr lang="en-US" altLang="zh-CN"/>
          </a:p>
        </p:txBody>
      </p:sp>
      <p:sp>
        <p:nvSpPr>
          <p:cNvPr id="7" name="灯片编号占位符 6"/>
          <p:cNvSpPr>
            <a:spLocks noGrp="1"/>
          </p:cNvSpPr>
          <p:nvPr>
            <p:ph type="sldNum" sz="quarter" idx="12"/>
          </p:nvPr>
        </p:nvSpPr>
        <p:spPr>
          <a:xfrm>
            <a:off x="683073" y="5347005"/>
            <a:ext cx="871200" cy="871200"/>
          </a:xfrm>
          <a:prstGeom prst="rtTriangle">
            <a:avLst/>
          </a:prstGeom>
          <a:noFill/>
        </p:spPr>
        <p:style>
          <a:lnRef idx="2">
            <a:schemeClr val="accent1"/>
          </a:lnRef>
          <a:fillRef idx="1">
            <a:schemeClr val="lt1"/>
          </a:fillRef>
          <a:effectRef idx="0">
            <a:schemeClr val="accent1"/>
          </a:effectRef>
          <a:fontRef idx="minor">
            <a:schemeClr val="dk1"/>
          </a:fontRef>
        </p:style>
        <p:txBody>
          <a:bodyPr/>
          <a:lstStyle/>
          <a:p>
            <a:pPr>
              <a:defRPr/>
            </a:pPr>
            <a:fld id="{8C4C3869-139B-4020-9520-33C7DDBC6C50}" type="slidenum">
              <a:rPr lang="en-US" altLang="zh-CN" smtClean="0"/>
              <a:pPr>
                <a:defRPr/>
              </a:pPr>
              <a:t>‹#›</a:t>
            </a:fld>
            <a:endParaRPr lang="en-US" altLang="zh-CN"/>
          </a:p>
        </p:txBody>
      </p:sp>
      <p:pic>
        <p:nvPicPr>
          <p:cNvPr id="9" name="图片 8"/>
          <p:cNvPicPr>
            <a:picLocks noChangeAspect="1"/>
          </p:cNvPicPr>
          <p:nvPr/>
        </p:nvPicPr>
        <p:blipFill>
          <a:blip r:embed="rId3" cstate="print">
            <a:duotone>
              <a:schemeClr val="bg2"/>
              <a:srgbClr val="FFF1C1"/>
            </a:duotone>
          </a:blip>
          <a:stretch>
            <a:fillRect/>
          </a:stretch>
        </p:blipFill>
        <p:spPr>
          <a:xfrm>
            <a:off x="8135907" y="0"/>
            <a:ext cx="1008093" cy="1428736"/>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7776000" cy="1143000"/>
          </a:xfrm>
          <a:prstGeom prst="rect">
            <a:avLst/>
          </a:prstGeom>
        </p:spPr>
        <p:txBody>
          <a:bodyPr vert="horz" rtlCol="0" anchor="ctr">
            <a:normAutofit/>
            <a:scene3d>
              <a:camera prst="orthographicFront"/>
              <a:lightRig rig="soft" dir="t"/>
            </a:scene3d>
            <a:sp3d prstMaterial="matte">
              <a:bevelT w="12700" h="12700"/>
            </a:sp3d>
          </a:bodyPr>
          <a:lstStyle/>
          <a:p>
            <a:r>
              <a:rPr kumimoji="0" lang="zh-CN" altLang="en-US" smtClean="0"/>
              <a:t>单击此处编辑母版标题样式</a:t>
            </a:r>
            <a:endParaRPr kumimoji="0" lang="en-US"/>
          </a:p>
        </p:txBody>
      </p:sp>
      <p:sp>
        <p:nvSpPr>
          <p:cNvPr id="3" name="文本占位符 2"/>
          <p:cNvSpPr>
            <a:spLocks noGrp="1"/>
          </p:cNvSpPr>
          <p:nvPr>
            <p:ph type="body" idx="1"/>
          </p:nvPr>
        </p:nvSpPr>
        <p:spPr>
          <a:xfrm>
            <a:off x="457200" y="1600200"/>
            <a:ext cx="8229600" cy="4525963"/>
          </a:xfrm>
          <a:prstGeom prst="rect">
            <a:avLst/>
          </a:prstGeom>
        </p:spPr>
        <p:txBody>
          <a:bodyPr vert="horz" rtlCol="0">
            <a:normAutofit/>
          </a:bodyPr>
          <a:lstStyle/>
          <a:p>
            <a:pPr lvl="0" eaLnBrk="1" latinLnBrk="0" hangingPunct="1"/>
            <a:r>
              <a:rPr kumimoji="0" lang="zh-CN" altLang="en-US" smtClean="0"/>
              <a:t>单击此处编辑母版文本样式</a:t>
            </a:r>
          </a:p>
          <a:p>
            <a:pPr lvl="1" eaLnBrk="1" latinLnBrk="0" hangingPunct="1"/>
            <a:r>
              <a:rPr kumimoji="0" lang="zh-CN" altLang="en-US" smtClean="0"/>
              <a:t>第二级</a:t>
            </a:r>
          </a:p>
          <a:p>
            <a:pPr lvl="2" eaLnBrk="1" latinLnBrk="0" hangingPunct="1"/>
            <a:r>
              <a:rPr kumimoji="0" lang="zh-CN" altLang="en-US" smtClean="0"/>
              <a:t>第三级</a:t>
            </a:r>
          </a:p>
          <a:p>
            <a:pPr lvl="3" eaLnBrk="1" latinLnBrk="0" hangingPunct="1"/>
            <a:r>
              <a:rPr kumimoji="0" lang="zh-CN" altLang="en-US" smtClean="0"/>
              <a:t>第四级</a:t>
            </a:r>
          </a:p>
          <a:p>
            <a:pPr lvl="4" eaLnBrk="1" latinLnBrk="0" hangingPunct="1"/>
            <a:r>
              <a:rPr kumimoji="0" lang="zh-CN" altLang="en-US" smtClean="0"/>
              <a:t>第五级</a:t>
            </a:r>
            <a:endParaRPr kumimoji="0" 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274320" rtlCol="0" anchor="ctr"/>
          <a:lstStyle>
            <a:lvl1pPr algn="l" eaLnBrk="1" latinLnBrk="0" hangingPunct="1">
              <a:defRPr kumimoji="0" sz="1200">
                <a:solidFill>
                  <a:schemeClr val="tx1"/>
                </a:solidFill>
              </a:defRPr>
            </a:lvl1pPr>
          </a:lstStyle>
          <a:p>
            <a:pPr>
              <a:defRPr/>
            </a:pPr>
            <a:endParaRPr lang="en-US" altLang="zh-CN"/>
          </a:p>
        </p:txBody>
      </p:sp>
      <p:sp>
        <p:nvSpPr>
          <p:cNvPr id="5" name="页脚占位符 4"/>
          <p:cNvSpPr>
            <a:spLocks noGrp="1"/>
          </p:cNvSpPr>
          <p:nvPr>
            <p:ph type="ftr" sz="quarter" idx="3"/>
          </p:nvPr>
        </p:nvSpPr>
        <p:spPr>
          <a:xfrm>
            <a:off x="3124200" y="6356350"/>
            <a:ext cx="2895600" cy="365125"/>
          </a:xfrm>
          <a:prstGeom prst="rect">
            <a:avLst/>
          </a:prstGeom>
        </p:spPr>
        <p:txBody>
          <a:bodyPr vert="horz" rtlCol="0" anchor="ctr"/>
          <a:lstStyle>
            <a:lvl1pPr algn="ctr" eaLnBrk="1" latinLnBrk="0" hangingPunct="1">
              <a:defRPr kumimoji="0" sz="1200">
                <a:solidFill>
                  <a:schemeClr val="tx1"/>
                </a:solidFill>
              </a:defRPr>
            </a:lvl1pPr>
          </a:lstStyle>
          <a:p>
            <a:pPr>
              <a:defRPr/>
            </a:pPr>
            <a:endParaRPr lang="en-US" altLang="zh-CN"/>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45720" tIns="45720" rIns="45720" rtlCol="0" anchor="ctr"/>
          <a:lstStyle>
            <a:lvl1pPr algn="r" eaLnBrk="1" latinLnBrk="0" hangingPunct="1">
              <a:defRPr kumimoji="0" sz="1200">
                <a:solidFill>
                  <a:schemeClr val="tx1"/>
                </a:solidFill>
              </a:defRPr>
            </a:lvl1pPr>
          </a:lstStyle>
          <a:p>
            <a:pPr>
              <a:defRPr/>
            </a:pPr>
            <a:fld id="{1E5E8848-E054-4661-8F0F-F569CB6EAC51}" type="slidenum">
              <a:rPr lang="en-US" altLang="zh-CN" smtClean="0"/>
              <a:pPr>
                <a:defRPr/>
              </a:pPr>
              <a:t>‹#›</a:t>
            </a:fld>
            <a:endParaRPr lang="en-US" altLang="zh-CN"/>
          </a:p>
        </p:txBody>
      </p:sp>
    </p:spTree>
  </p:cSld>
  <p:clrMap bg1="lt1" tx1="dk1" bg2="lt2" tx2="dk2" accent1="accent1" accent2="accent2" accent3="accent3" accent4="accent4" accent5="accent5" accent6="accent6" hlink="hlink" folHlink="folHlink"/>
  <p:sldLayoutIdLst>
    <p:sldLayoutId id="2147483970" r:id="rId1"/>
    <p:sldLayoutId id="2147483971" r:id="rId2"/>
    <p:sldLayoutId id="2147483972" r:id="rId3"/>
    <p:sldLayoutId id="2147483973" r:id="rId4"/>
    <p:sldLayoutId id="2147483974" r:id="rId5"/>
    <p:sldLayoutId id="2147483975" r:id="rId6"/>
    <p:sldLayoutId id="2147483976" r:id="rId7"/>
    <p:sldLayoutId id="2147483977" r:id="rId8"/>
    <p:sldLayoutId id="2147483978" r:id="rId9"/>
    <p:sldLayoutId id="2147483979" r:id="rId10"/>
    <p:sldLayoutId id="2147483980" r:id="rId11"/>
  </p:sldLayoutIdLst>
  <p:txStyles>
    <p:titleStyle>
      <a:lvl1pPr algn="l" rtl="0" eaLnBrk="1" latinLnBrk="0" hangingPunct="1">
        <a:spcBef>
          <a:spcPct val="0"/>
        </a:spcBef>
        <a:buNone/>
        <a:defRPr kumimoji="0" lang="zh-CN" altLang="en-US" sz="4400" b="0" kern="1200" spc="50" dirty="0">
          <a:ln w="12700">
            <a:noFill/>
            <a:prstDash val="solid"/>
          </a:ln>
          <a:solidFill>
            <a:schemeClr val="accent4"/>
          </a:solidFill>
          <a:effectLst>
            <a:outerShdw blurRad="38100" dist="20320" dir="2700000" algn="tl" rotWithShape="0">
              <a:srgbClr val="000000">
                <a:alpha val="70000"/>
              </a:srgbClr>
            </a:outerShdw>
          </a:effectLst>
          <a:latin typeface="+mj-lt"/>
          <a:ea typeface="+mj-ea"/>
          <a:cs typeface="+mj-cs"/>
        </a:defRPr>
      </a:lvl1pPr>
      <a:lvl2pPr eaLnBrk="1" latinLnBrk="0" hangingPunct="1">
        <a:defRPr kumimoji="0">
          <a:solidFill>
            <a:schemeClr val="tx2"/>
          </a:solidFill>
        </a:defRPr>
      </a:lvl2pPr>
      <a:lvl3pPr eaLnBrk="1" latinLnBrk="0" hangingPunct="1">
        <a:defRPr kumimoji="0">
          <a:solidFill>
            <a:schemeClr val="tx2"/>
          </a:solidFill>
        </a:defRPr>
      </a:lvl3pPr>
      <a:lvl4pPr eaLnBrk="1" latinLnBrk="0" hangingPunct="1">
        <a:defRPr kumimoji="0">
          <a:solidFill>
            <a:schemeClr val="tx2"/>
          </a:solidFill>
        </a:defRPr>
      </a:lvl4pPr>
      <a:lvl5pPr eaLnBrk="1" latinLnBrk="0" hangingPunct="1">
        <a:defRPr kumimoji="0">
          <a:solidFill>
            <a:schemeClr val="tx2"/>
          </a:solidFill>
        </a:defRPr>
      </a:lvl5pPr>
      <a:lvl6pPr eaLnBrk="1" latinLnBrk="0" hangingPunct="1">
        <a:defRPr kumimoji="0">
          <a:solidFill>
            <a:schemeClr val="tx2"/>
          </a:solidFill>
        </a:defRPr>
      </a:lvl6pPr>
      <a:lvl7pPr eaLnBrk="1" latinLnBrk="0" hangingPunct="1">
        <a:defRPr kumimoji="0">
          <a:solidFill>
            <a:schemeClr val="tx2"/>
          </a:solidFill>
        </a:defRPr>
      </a:lvl7pPr>
      <a:lvl8pPr eaLnBrk="1" latinLnBrk="0" hangingPunct="1">
        <a:defRPr kumimoji="0">
          <a:solidFill>
            <a:schemeClr val="tx2"/>
          </a:solidFill>
        </a:defRPr>
      </a:lvl8pPr>
      <a:lvl9pPr eaLnBrk="1" latinLnBrk="0" hangingPunct="1">
        <a:defRPr kumimoji="0">
          <a:solidFill>
            <a:schemeClr val="tx2"/>
          </a:solidFill>
        </a:defRPr>
      </a:lvl9pPr>
    </p:titleStyle>
    <p:bodyStyle>
      <a:lvl1pPr marL="342900" indent="-342900" algn="l" rtl="0" eaLnBrk="1" latinLnBrk="0" hangingPunct="1">
        <a:spcBef>
          <a:spcPct val="20000"/>
        </a:spcBef>
        <a:buClr>
          <a:schemeClr val="tx2"/>
        </a:buClr>
        <a:buSzPct val="60000"/>
        <a:buFont typeface="Wingdings 2"/>
        <a:buChar char=""/>
        <a:defRPr kumimoji="0" sz="3200" kern="1200">
          <a:solidFill>
            <a:schemeClr val="tx1"/>
          </a:solidFill>
          <a:latin typeface="+mn-lt"/>
          <a:ea typeface="+mn-ea"/>
          <a:cs typeface="+mn-cs"/>
        </a:defRPr>
      </a:lvl1pPr>
      <a:lvl2pPr marL="742950" indent="-285750" algn="l" rtl="0" eaLnBrk="1" latinLnBrk="0" hangingPunct="1">
        <a:spcBef>
          <a:spcPct val="20000"/>
        </a:spcBef>
        <a:buClr>
          <a:schemeClr val="tx2"/>
        </a:buClr>
        <a:buSzPct val="60000"/>
        <a:buFont typeface="Wingdings 2"/>
        <a:buChar char=""/>
        <a:defRPr kumimoji="0" sz="2800" kern="1200">
          <a:solidFill>
            <a:schemeClr val="tx1"/>
          </a:solidFill>
          <a:latin typeface="+mn-lt"/>
          <a:ea typeface="+mn-ea"/>
          <a:cs typeface="+mn-cs"/>
        </a:defRPr>
      </a:lvl2pPr>
      <a:lvl3pPr marL="1143000" indent="-228600" algn="l" rtl="0" eaLnBrk="1" latinLnBrk="0" hangingPunct="1">
        <a:spcBef>
          <a:spcPct val="20000"/>
        </a:spcBef>
        <a:buClr>
          <a:schemeClr val="tx2"/>
        </a:buClr>
        <a:buSzPct val="60000"/>
        <a:buFont typeface="Wingdings 2"/>
        <a:buChar char=""/>
        <a:defRPr kumimoji="0" sz="2400" kern="1200">
          <a:solidFill>
            <a:schemeClr val="tx1"/>
          </a:solidFill>
          <a:latin typeface="+mn-lt"/>
          <a:ea typeface="+mn-ea"/>
          <a:cs typeface="+mn-cs"/>
        </a:defRPr>
      </a:lvl3pPr>
      <a:lvl4pPr marL="1600200" indent="-228600" algn="l" rtl="0" eaLnBrk="1" latinLnBrk="0" hangingPunct="1">
        <a:spcBef>
          <a:spcPct val="20000"/>
        </a:spcBef>
        <a:buClr>
          <a:schemeClr val="tx2"/>
        </a:buClr>
        <a:buSzPct val="60000"/>
        <a:buFont typeface="Wingdings 2"/>
        <a:buChar char=""/>
        <a:defRPr kumimoji="0" sz="2000" kern="1200">
          <a:solidFill>
            <a:schemeClr val="tx1"/>
          </a:solidFill>
          <a:latin typeface="+mn-lt"/>
          <a:ea typeface="+mn-ea"/>
          <a:cs typeface="+mn-cs"/>
        </a:defRPr>
      </a:lvl4pPr>
      <a:lvl5pPr marL="2057400" indent="-228600" algn="l" rtl="0" eaLnBrk="1" latinLnBrk="0" hangingPunct="1">
        <a:spcBef>
          <a:spcPct val="20000"/>
        </a:spcBef>
        <a:buClr>
          <a:schemeClr val="tx2"/>
        </a:buClr>
        <a:buSzPct val="60000"/>
        <a:buFont typeface="Wingdings 2"/>
        <a:buChar char=""/>
        <a:defRPr kumimoji="0" sz="2000" kern="1200">
          <a:solidFill>
            <a:schemeClr val="tx1"/>
          </a:solidFill>
          <a:latin typeface="+mn-lt"/>
          <a:ea typeface="+mn-ea"/>
          <a:cs typeface="+mn-cs"/>
        </a:defRPr>
      </a:lvl5pPr>
      <a:lvl6pPr marL="2514600" indent="-228600" algn="l" rtl="0" eaLnBrk="1" latinLnBrk="0" hangingPunct="1">
        <a:spcBef>
          <a:spcPct val="20000"/>
        </a:spcBef>
        <a:buFont typeface="Arial"/>
        <a:buChar char="•"/>
        <a:defRPr kumimoji="0" sz="2000" kern="1200">
          <a:solidFill>
            <a:schemeClr val="tx1"/>
          </a:solidFill>
          <a:latin typeface="+mn-lt"/>
          <a:ea typeface="+mn-ea"/>
          <a:cs typeface="+mn-cs"/>
        </a:defRPr>
      </a:lvl6pPr>
      <a:lvl7pPr marL="2971800" indent="-228600" algn="l" rtl="0" eaLnBrk="1" latinLnBrk="0" hangingPunct="1">
        <a:spcBef>
          <a:spcPct val="20000"/>
        </a:spcBef>
        <a:buFont typeface="Arial"/>
        <a:buChar char="•"/>
        <a:defRPr kumimoji="0" sz="2000" kern="1200">
          <a:solidFill>
            <a:schemeClr val="tx1"/>
          </a:solidFill>
          <a:latin typeface="+mn-lt"/>
          <a:ea typeface="+mn-ea"/>
          <a:cs typeface="+mn-cs"/>
        </a:defRPr>
      </a:lvl7pPr>
      <a:lvl8pPr marL="3429000" indent="-228600" algn="l" rtl="0" eaLnBrk="1" latinLnBrk="0" hangingPunct="1">
        <a:spcBef>
          <a:spcPct val="20000"/>
        </a:spcBef>
        <a:buFont typeface="Arial"/>
        <a:buChar char="•"/>
        <a:defRPr kumimoji="0" sz="2000" kern="1200">
          <a:solidFill>
            <a:schemeClr val="tx1"/>
          </a:solidFill>
          <a:latin typeface="+mn-lt"/>
          <a:ea typeface="+mn-ea"/>
          <a:cs typeface="+mn-cs"/>
        </a:defRPr>
      </a:lvl8pPr>
      <a:lvl9pPr marL="3886200" indent="-228600" algn="l" rtl="0" eaLnBrk="1" latinLnBrk="0" hangingPunct="1">
        <a:spcBef>
          <a:spcPct val="20000"/>
        </a:spcBef>
        <a:buFont typeface="Arial"/>
        <a:buChar char="•"/>
        <a:defRPr kumimoji="0" sz="20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1115616" y="908720"/>
            <a:ext cx="7848872" cy="1143000"/>
          </a:xfrm>
          <a:prstGeom prst="rect">
            <a:avLst/>
          </a:prstGeom>
        </p:spPr>
        <p:txBody>
          <a:bodyPr>
            <a:noAutofit/>
          </a:bodyPr>
          <a:lstStyle/>
          <a:p>
            <a:pPr marL="342900" marR="0" lvl="0" indent="-342900" algn="l" defTabSz="914400" rtl="0" eaLnBrk="1" fontAlgn="auto" latinLnBrk="0" hangingPunct="1">
              <a:lnSpc>
                <a:spcPct val="120000"/>
              </a:lnSpc>
              <a:spcBef>
                <a:spcPct val="20000"/>
              </a:spcBef>
              <a:spcAft>
                <a:spcPts val="0"/>
              </a:spcAft>
              <a:buClr>
                <a:schemeClr val="tx2"/>
              </a:buClr>
              <a:buSzPct val="60000"/>
              <a:buFontTx/>
              <a:buNone/>
              <a:tabLst/>
              <a:defRPr/>
            </a:pPr>
            <a:r>
              <a:rPr kumimoji="0" lang="en-US" altLang="en-US" sz="4000" b="1" i="0" u="none" strike="noStrike" kern="1200" cap="none" spc="50" normalizeH="0" baseline="0" noProof="0" dirty="0" smtClean="0">
                <a:ln w="12700">
                  <a:noFill/>
                  <a:prstDash val="solid"/>
                </a:ln>
                <a:solidFill>
                  <a:schemeClr val="tx1"/>
                </a:solidFill>
                <a:effectLst/>
                <a:uLnTx/>
                <a:uFillTx/>
                <a:latin typeface="Times New Roman" pitchFamily="18" charset="0"/>
                <a:ea typeface="黑体" pitchFamily="2" charset="-122"/>
                <a:cs typeface="+mn-cs"/>
              </a:rPr>
              <a:t/>
            </a:r>
            <a:br>
              <a:rPr kumimoji="0" lang="en-US" altLang="en-US" sz="4000" b="1" i="0" u="none" strike="noStrike" kern="1200" cap="none" spc="50" normalizeH="0" baseline="0" noProof="0" dirty="0" smtClean="0">
                <a:ln w="12700">
                  <a:noFill/>
                  <a:prstDash val="solid"/>
                </a:ln>
                <a:solidFill>
                  <a:schemeClr val="tx1"/>
                </a:solidFill>
                <a:effectLst/>
                <a:uLnTx/>
                <a:uFillTx/>
                <a:latin typeface="Times New Roman" pitchFamily="18" charset="0"/>
                <a:ea typeface="黑体" pitchFamily="2" charset="-122"/>
                <a:cs typeface="+mn-cs"/>
              </a:rPr>
            </a:br>
            <a:r>
              <a:rPr kumimoji="0" lang="zh-CN" altLang="en-US" sz="4000" b="1" spc="50" noProof="0" dirty="0">
                <a:ln w="12700">
                  <a:noFill/>
                  <a:prstDash val="solid"/>
                </a:ln>
                <a:ea typeface="黑体" pitchFamily="2" charset="-122"/>
              </a:rPr>
              <a:t>基层</a:t>
            </a:r>
            <a:r>
              <a:rPr kumimoji="0" lang="zh-CN" altLang="en-US" sz="4000" b="1" i="0" u="none" strike="noStrike" kern="1200" cap="none" spc="50" normalizeH="0" baseline="0" noProof="0" dirty="0" smtClean="0">
                <a:ln w="12700">
                  <a:noFill/>
                  <a:prstDash val="solid"/>
                </a:ln>
                <a:solidFill>
                  <a:schemeClr val="tx1"/>
                </a:solidFill>
                <a:effectLst/>
                <a:uLnTx/>
                <a:uFillTx/>
                <a:ea typeface="黑体" pitchFamily="2" charset="-122"/>
              </a:rPr>
              <a:t>健康教育者专业能力要求</a:t>
            </a:r>
            <a:endParaRPr kumimoji="0" lang="zh-CN" altLang="en-US" sz="4000" b="1" i="0" u="none" strike="noStrike" kern="1200" cap="none" spc="50" normalizeH="0" baseline="0" noProof="0" dirty="0">
              <a:ln w="12700">
                <a:noFill/>
                <a:prstDash val="solid"/>
              </a:ln>
              <a:solidFill>
                <a:schemeClr val="tx1"/>
              </a:solidFill>
              <a:effectLst/>
              <a:uLnTx/>
              <a:uFillTx/>
              <a:ea typeface="黑体" pitchFamily="2" charset="-122"/>
            </a:endParaRPr>
          </a:p>
        </p:txBody>
      </p:sp>
      <p:sp>
        <p:nvSpPr>
          <p:cNvPr id="3" name="Rectangle 3"/>
          <p:cNvSpPr txBox="1">
            <a:spLocks noChangeArrowheads="1"/>
          </p:cNvSpPr>
          <p:nvPr/>
        </p:nvSpPr>
        <p:spPr bwMode="auto">
          <a:xfrm>
            <a:off x="1475656" y="3789040"/>
            <a:ext cx="6400800" cy="1752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0" indent="0" algn="ctr" rtl="0" eaLnBrk="0" fontAlgn="base" hangingPunct="0">
              <a:spcBef>
                <a:spcPct val="20000"/>
              </a:spcBef>
              <a:spcAft>
                <a:spcPct val="0"/>
              </a:spcAft>
              <a:buClr>
                <a:schemeClr val="tx2"/>
              </a:buClr>
              <a:buSzPct val="60000"/>
              <a:buFont typeface="Wingdings 2" pitchFamily="18" charset="2"/>
              <a:buNone/>
              <a:defRPr lang="zh-CN" altLang="en-US" sz="3200" kern="1200" dirty="0">
                <a:solidFill>
                  <a:schemeClr val="tx1"/>
                </a:solidFill>
                <a:effectLst/>
                <a:latin typeface="+mn-lt"/>
                <a:ea typeface="+mn-ea"/>
                <a:cs typeface="+mn-cs"/>
              </a:defRPr>
            </a:lvl1pPr>
            <a:lvl2pPr marL="457200" indent="0" algn="ctr" rtl="0" eaLnBrk="0" fontAlgn="base" hangingPunct="0">
              <a:spcBef>
                <a:spcPct val="20000"/>
              </a:spcBef>
              <a:spcAft>
                <a:spcPct val="0"/>
              </a:spcAft>
              <a:buClr>
                <a:schemeClr val="tx2"/>
              </a:buClr>
              <a:buSzPct val="60000"/>
              <a:buFont typeface="Wingdings 2" pitchFamily="18" charset="2"/>
              <a:buNone/>
              <a:defRPr sz="2800" kern="1200">
                <a:solidFill>
                  <a:schemeClr val="tx1">
                    <a:tint val="75000"/>
                  </a:schemeClr>
                </a:solidFill>
                <a:latin typeface="+mn-lt"/>
                <a:ea typeface="+mn-ea"/>
                <a:cs typeface="+mn-cs"/>
              </a:defRPr>
            </a:lvl2pPr>
            <a:lvl3pPr marL="914400" indent="0" algn="ctr" rtl="0" eaLnBrk="0" fontAlgn="base" hangingPunct="0">
              <a:spcBef>
                <a:spcPct val="20000"/>
              </a:spcBef>
              <a:spcAft>
                <a:spcPct val="0"/>
              </a:spcAft>
              <a:buClr>
                <a:schemeClr val="tx2"/>
              </a:buClr>
              <a:buSzPct val="60000"/>
              <a:buFont typeface="Wingdings 2" pitchFamily="18" charset="2"/>
              <a:buNone/>
              <a:defRPr sz="2400" kern="1200">
                <a:solidFill>
                  <a:schemeClr val="tx1">
                    <a:tint val="75000"/>
                  </a:schemeClr>
                </a:solidFill>
                <a:latin typeface="+mn-lt"/>
                <a:ea typeface="+mn-ea"/>
                <a:cs typeface="+mn-cs"/>
              </a:defRPr>
            </a:lvl3pPr>
            <a:lvl4pPr marL="1371600" indent="0" algn="ctr" rtl="0" eaLnBrk="0" fontAlgn="base" hangingPunct="0">
              <a:spcBef>
                <a:spcPct val="20000"/>
              </a:spcBef>
              <a:spcAft>
                <a:spcPct val="0"/>
              </a:spcAft>
              <a:buClr>
                <a:schemeClr val="tx2"/>
              </a:buClr>
              <a:buSzPct val="60000"/>
              <a:buFont typeface="Wingdings 2" pitchFamily="18" charset="2"/>
              <a:buNone/>
              <a:defRPr sz="2000" kern="1200">
                <a:solidFill>
                  <a:schemeClr val="tx1">
                    <a:tint val="75000"/>
                  </a:schemeClr>
                </a:solidFill>
                <a:latin typeface="+mn-lt"/>
                <a:ea typeface="+mn-ea"/>
                <a:cs typeface="+mn-cs"/>
              </a:defRPr>
            </a:lvl4pPr>
            <a:lvl5pPr marL="1828800" indent="0" algn="ctr" rtl="0" eaLnBrk="0" fontAlgn="base" hangingPunct="0">
              <a:spcBef>
                <a:spcPct val="20000"/>
              </a:spcBef>
              <a:spcAft>
                <a:spcPct val="0"/>
              </a:spcAft>
              <a:buClr>
                <a:schemeClr val="tx2"/>
              </a:buClr>
              <a:buSzPct val="60000"/>
              <a:buFont typeface="Wingdings 2" pitchFamily="18" charset="2"/>
              <a:buNone/>
              <a:defRPr sz="2000" kern="1200">
                <a:solidFill>
                  <a:schemeClr val="tx1">
                    <a:tint val="75000"/>
                  </a:schemeClr>
                </a:solidFill>
                <a:latin typeface="+mn-lt"/>
                <a:ea typeface="+mn-ea"/>
                <a:cs typeface="+mn-cs"/>
              </a:defRPr>
            </a:lvl5pPr>
            <a:lvl6pPr marL="2286000" indent="0" algn="ctr" rtl="0" eaLnBrk="1" latinLnBrk="0" hangingPunct="1">
              <a:spcBef>
                <a:spcPct val="20000"/>
              </a:spcBef>
              <a:buFont typeface="Arial"/>
              <a:buNone/>
              <a:defRPr kumimoji="0" sz="2000" kern="1200">
                <a:solidFill>
                  <a:schemeClr val="tx1">
                    <a:tint val="75000"/>
                  </a:schemeClr>
                </a:solidFill>
                <a:latin typeface="+mn-lt"/>
                <a:ea typeface="+mn-ea"/>
                <a:cs typeface="+mn-cs"/>
              </a:defRPr>
            </a:lvl6pPr>
            <a:lvl7pPr marL="2743200" indent="0" algn="ctr" rtl="0" eaLnBrk="1" latinLnBrk="0" hangingPunct="1">
              <a:spcBef>
                <a:spcPct val="20000"/>
              </a:spcBef>
              <a:buFont typeface="Arial"/>
              <a:buNone/>
              <a:defRPr kumimoji="0" sz="2000" kern="1200">
                <a:solidFill>
                  <a:schemeClr val="tx1">
                    <a:tint val="75000"/>
                  </a:schemeClr>
                </a:solidFill>
                <a:latin typeface="+mn-lt"/>
                <a:ea typeface="+mn-ea"/>
                <a:cs typeface="+mn-cs"/>
              </a:defRPr>
            </a:lvl7pPr>
            <a:lvl8pPr marL="3200400" indent="0" algn="ctr" rtl="0" eaLnBrk="1" latinLnBrk="0" hangingPunct="1">
              <a:spcBef>
                <a:spcPct val="20000"/>
              </a:spcBef>
              <a:buFont typeface="Arial"/>
              <a:buNone/>
              <a:defRPr kumimoji="0" sz="2000" kern="1200">
                <a:solidFill>
                  <a:schemeClr val="tx1">
                    <a:tint val="75000"/>
                  </a:schemeClr>
                </a:solidFill>
                <a:latin typeface="+mn-lt"/>
                <a:ea typeface="+mn-ea"/>
                <a:cs typeface="+mn-cs"/>
              </a:defRPr>
            </a:lvl8pPr>
            <a:lvl9pPr marL="3657600" indent="0" algn="ctr" rtl="0" eaLnBrk="1" latinLnBrk="0" hangingPunct="1">
              <a:spcBef>
                <a:spcPct val="20000"/>
              </a:spcBef>
              <a:buFont typeface="Arial"/>
              <a:buNone/>
              <a:defRPr kumimoji="0" sz="2000" kern="1200">
                <a:solidFill>
                  <a:schemeClr val="tx1">
                    <a:tint val="75000"/>
                  </a:schemeClr>
                </a:solidFill>
                <a:latin typeface="+mn-lt"/>
                <a:ea typeface="+mn-ea"/>
                <a:cs typeface="+mn-cs"/>
              </a:defRPr>
            </a:lvl9pPr>
          </a:lstStyle>
          <a:p>
            <a:r>
              <a:rPr lang="zh-CN" altLang="en-US" b="1" dirty="0" smtClean="0">
                <a:ea typeface="楷体_GB2312" pitchFamily="49" charset="-122"/>
              </a:rPr>
              <a:t>四川大学华西公共卫生学院</a:t>
            </a:r>
          </a:p>
          <a:p>
            <a:r>
              <a:rPr lang="zh-CN" altLang="en-US" b="1" dirty="0">
                <a:ea typeface="楷体_GB2312" pitchFamily="49" charset="-122"/>
              </a:rPr>
              <a:t>任晓</a:t>
            </a:r>
            <a:r>
              <a:rPr lang="zh-CN" altLang="en-US" b="1" dirty="0" smtClean="0">
                <a:ea typeface="楷体_GB2312" pitchFamily="49" charset="-122"/>
              </a:rPr>
              <a:t>晖</a:t>
            </a:r>
            <a:endParaRPr lang="en-US" altLang="zh-CN" b="1" dirty="0" smtClean="0">
              <a:ea typeface="楷体_GB2312" pitchFamily="49" charset="-122"/>
            </a:endParaRPr>
          </a:p>
          <a:p>
            <a:r>
              <a:rPr lang="en-US" altLang="zh-CN" b="1" dirty="0" smtClean="0">
                <a:ea typeface="楷体_GB2312" pitchFamily="49" charset="-122"/>
              </a:rPr>
              <a:t>2020.7</a:t>
            </a:r>
            <a:endParaRPr lang="zh-CN" altLang="en-US" b="1" dirty="0">
              <a:ea typeface="楷体_GB2312" pitchFamily="49" charset="-122"/>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2"/>
          <p:cNvSpPr>
            <a:spLocks noGrp="1" noRot="1" noChangeArrowheads="1"/>
          </p:cNvSpPr>
          <p:nvPr>
            <p:ph type="title"/>
          </p:nvPr>
        </p:nvSpPr>
        <p:spPr>
          <a:xfrm>
            <a:off x="1043608" y="620688"/>
            <a:ext cx="8035999" cy="1143000"/>
          </a:xfrm>
          <a:noFill/>
          <a:ln/>
          <a:extLst>
            <a:ext uri="{91240B29-F687-4F45-9708-019B960494DF}">
              <a14:hiddenLine xmlns:a14="http://schemas.microsoft.com/office/drawing/2010/main" w="9525" cap="flat" cmpd="sng" algn="ctr">
                <a:solidFill>
                  <a:schemeClr val="tx1"/>
                </a:solidFill>
                <a:prstDash val="solid"/>
                <a:miter lim="800000"/>
                <a:headEnd/>
                <a:tailEnd/>
              </a14:hiddenLine>
            </a:ext>
          </a:extLst>
        </p:spPr>
        <p:txBody>
          <a:bodyPr>
            <a:normAutofit/>
          </a:bodyPr>
          <a:lstStyle/>
          <a:p>
            <a:r>
              <a:rPr lang="zh-CN" altLang="en-US" sz="3200" b="1" dirty="0" smtClean="0">
                <a:solidFill>
                  <a:schemeClr val="tx1"/>
                </a:solidFill>
                <a:effectLst/>
                <a:latin typeface="+mn-ea"/>
                <a:ea typeface="+mn-ea"/>
              </a:rPr>
              <a:t>健康</a:t>
            </a:r>
            <a:r>
              <a:rPr lang="zh-CN" altLang="en-US" sz="3200" b="1" dirty="0" smtClean="0">
                <a:solidFill>
                  <a:schemeClr val="tx1"/>
                </a:solidFill>
                <a:effectLst/>
                <a:latin typeface="+mn-ea"/>
                <a:ea typeface="+mn-ea"/>
              </a:rPr>
              <a:t>相关行为改变的理论</a:t>
            </a:r>
            <a:endParaRPr lang="zh-CN" altLang="en-US" sz="3200" b="1" dirty="0">
              <a:solidFill>
                <a:schemeClr val="tx1"/>
              </a:solidFill>
              <a:effectLst/>
              <a:latin typeface="+mn-ea"/>
              <a:ea typeface="+mn-ea"/>
            </a:endParaRPr>
          </a:p>
        </p:txBody>
      </p:sp>
      <p:sp>
        <p:nvSpPr>
          <p:cNvPr id="131075" name="Rectangle 3"/>
          <p:cNvSpPr>
            <a:spLocks noGrp="1" noRot="1" noChangeArrowheads="1"/>
          </p:cNvSpPr>
          <p:nvPr>
            <p:ph type="body" idx="1"/>
          </p:nvPr>
        </p:nvSpPr>
        <p:spPr>
          <a:xfrm>
            <a:off x="1115616" y="1844824"/>
            <a:ext cx="6768752" cy="4464050"/>
          </a:xfrm>
        </p:spPr>
        <p:txBody>
          <a:bodyPr>
            <a:normAutofit/>
          </a:bodyPr>
          <a:lstStyle/>
          <a:p>
            <a:pPr>
              <a:lnSpc>
                <a:spcPct val="125000"/>
              </a:lnSpc>
              <a:spcBef>
                <a:spcPct val="0"/>
              </a:spcBef>
              <a:spcAft>
                <a:spcPct val="20000"/>
              </a:spcAft>
              <a:buFont typeface="Wingdings" pitchFamily="2" charset="2"/>
              <a:buChar char="Ø"/>
            </a:pPr>
            <a:r>
              <a:rPr lang="zh-CN" altLang="en-US" dirty="0" smtClean="0">
                <a:latin typeface="黑体" pitchFamily="49" charset="-122"/>
                <a:ea typeface="黑体" pitchFamily="49" charset="-122"/>
              </a:rPr>
              <a:t>个体</a:t>
            </a:r>
            <a:r>
              <a:rPr lang="zh-CN" altLang="en-US" dirty="0">
                <a:latin typeface="黑体" pitchFamily="49" charset="-122"/>
                <a:ea typeface="黑体" pitchFamily="49" charset="-122"/>
              </a:rPr>
              <a:t>水平的行为改变</a:t>
            </a:r>
            <a:r>
              <a:rPr lang="zh-CN" altLang="en-US" dirty="0" smtClean="0">
                <a:latin typeface="黑体" pitchFamily="49" charset="-122"/>
                <a:ea typeface="黑体" pitchFamily="49" charset="-122"/>
              </a:rPr>
              <a:t>理论</a:t>
            </a:r>
            <a:endParaRPr lang="en-US" altLang="zh-CN" dirty="0" smtClean="0">
              <a:latin typeface="黑体" pitchFamily="49" charset="-122"/>
              <a:ea typeface="黑体" pitchFamily="49" charset="-122"/>
            </a:endParaRPr>
          </a:p>
          <a:p>
            <a:pPr>
              <a:lnSpc>
                <a:spcPct val="125000"/>
              </a:lnSpc>
              <a:spcBef>
                <a:spcPct val="0"/>
              </a:spcBef>
              <a:spcAft>
                <a:spcPct val="20000"/>
              </a:spcAft>
              <a:buFont typeface="Wingdings" pitchFamily="2" charset="2"/>
              <a:buChar char="Ø"/>
            </a:pPr>
            <a:r>
              <a:rPr lang="zh-CN" altLang="en-US" dirty="0" smtClean="0">
                <a:latin typeface="黑体" pitchFamily="49" charset="-122"/>
                <a:ea typeface="黑体" pitchFamily="49" charset="-122"/>
              </a:rPr>
              <a:t>人际</a:t>
            </a:r>
            <a:r>
              <a:rPr lang="zh-CN" altLang="en-US" dirty="0">
                <a:latin typeface="黑体" pitchFamily="49" charset="-122"/>
                <a:ea typeface="黑体" pitchFamily="49" charset="-122"/>
              </a:rPr>
              <a:t>水平的行为改变</a:t>
            </a:r>
            <a:r>
              <a:rPr lang="zh-CN" altLang="en-US" dirty="0" smtClean="0">
                <a:latin typeface="黑体" pitchFamily="49" charset="-122"/>
                <a:ea typeface="黑体" pitchFamily="49" charset="-122"/>
              </a:rPr>
              <a:t>理论</a:t>
            </a:r>
            <a:endParaRPr lang="en-US" altLang="zh-CN" dirty="0" smtClean="0">
              <a:latin typeface="黑体" pitchFamily="49" charset="-122"/>
              <a:ea typeface="黑体" pitchFamily="49" charset="-122"/>
            </a:endParaRPr>
          </a:p>
          <a:p>
            <a:pPr>
              <a:lnSpc>
                <a:spcPct val="125000"/>
              </a:lnSpc>
              <a:spcBef>
                <a:spcPct val="0"/>
              </a:spcBef>
              <a:spcAft>
                <a:spcPct val="20000"/>
              </a:spcAft>
              <a:buFont typeface="Wingdings" pitchFamily="2" charset="2"/>
              <a:buChar char="Ø"/>
            </a:pPr>
            <a:r>
              <a:rPr lang="zh-CN" altLang="en-US" dirty="0" smtClean="0">
                <a:latin typeface="黑体" pitchFamily="49" charset="-122"/>
                <a:ea typeface="黑体" pitchFamily="49" charset="-122"/>
              </a:rPr>
              <a:t>群</a:t>
            </a:r>
            <a:r>
              <a:rPr lang="zh-CN" altLang="en-US" dirty="0">
                <a:latin typeface="黑体" pitchFamily="49" charset="-122"/>
                <a:ea typeface="黑体" pitchFamily="49" charset="-122"/>
              </a:rPr>
              <a:t>组水平的行为改变</a:t>
            </a:r>
            <a:r>
              <a:rPr lang="zh-CN" altLang="en-US" dirty="0" smtClean="0">
                <a:latin typeface="黑体" pitchFamily="49" charset="-122"/>
                <a:ea typeface="黑体" pitchFamily="49" charset="-122"/>
              </a:rPr>
              <a:t>理论</a:t>
            </a:r>
            <a:endParaRPr lang="zh-CN" altLang="en-US" dirty="0">
              <a:latin typeface="黑体" pitchFamily="49" charset="-122"/>
              <a:ea typeface="黑体" pitchFamily="49" charset="-122"/>
            </a:endParaRPr>
          </a:p>
        </p:txBody>
      </p:sp>
    </p:spTree>
    <p:extLst>
      <p:ext uri="{BB962C8B-B14F-4D97-AF65-F5344CB8AC3E}">
        <p14:creationId xmlns:p14="http://schemas.microsoft.com/office/powerpoint/2010/main" val="3957534643"/>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8820" name="Rectangle 4"/>
          <p:cNvSpPr>
            <a:spLocks noChangeArrowheads="1"/>
          </p:cNvSpPr>
          <p:nvPr/>
        </p:nvSpPr>
        <p:spPr bwMode="auto">
          <a:xfrm>
            <a:off x="500034" y="500042"/>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kumimoji="0" lang="zh-CN" altLang="en-US" sz="3200" b="1" spc="50" dirty="0">
                <a:ln w="12700">
                  <a:noFill/>
                  <a:prstDash val="solid"/>
                </a:ln>
                <a:latin typeface="+mn-ea"/>
                <a:ea typeface="+mn-ea"/>
                <a:cs typeface="+mj-cs"/>
              </a:rPr>
              <a:t> </a:t>
            </a:r>
            <a:r>
              <a:rPr kumimoji="0" lang="zh-CN" altLang="en-US" sz="3200" b="1" spc="50" dirty="0" smtClean="0">
                <a:ln w="12700">
                  <a:noFill/>
                  <a:prstDash val="solid"/>
                </a:ln>
                <a:latin typeface="+mn-ea"/>
                <a:ea typeface="+mn-ea"/>
                <a:cs typeface="+mj-cs"/>
              </a:rPr>
              <a:t> </a:t>
            </a:r>
            <a:endParaRPr kumimoji="0" lang="en-US" altLang="en-US" sz="3200" b="1" spc="50" dirty="0">
              <a:ln w="12700">
                <a:noFill/>
                <a:prstDash val="solid"/>
              </a:ln>
              <a:latin typeface="+mn-ea"/>
              <a:ea typeface="+mn-ea"/>
              <a:cs typeface="+mj-cs"/>
            </a:endParaRPr>
          </a:p>
        </p:txBody>
      </p:sp>
      <p:sp>
        <p:nvSpPr>
          <p:cNvPr id="6" name="TextBox 5"/>
          <p:cNvSpPr txBox="1"/>
          <p:nvPr/>
        </p:nvSpPr>
        <p:spPr>
          <a:xfrm>
            <a:off x="1214414" y="1857364"/>
            <a:ext cx="6572296" cy="3170099"/>
          </a:xfrm>
          <a:prstGeom prst="rect">
            <a:avLst/>
          </a:prstGeom>
          <a:noFill/>
        </p:spPr>
        <p:txBody>
          <a:bodyPr wrap="square" rtlCol="0">
            <a:spAutoFit/>
          </a:bodyPr>
          <a:lstStyle/>
          <a:p>
            <a:pPr>
              <a:lnSpc>
                <a:spcPct val="125000"/>
              </a:lnSpc>
            </a:pPr>
            <a:r>
              <a:rPr lang="zh-CN" altLang="en-US" sz="3200" b="1" dirty="0" smtClean="0">
                <a:solidFill>
                  <a:srgbClr val="FF0000"/>
                </a:solidFill>
                <a:latin typeface="楷体_GB2312" pitchFamily="49" charset="-122"/>
                <a:ea typeface="楷体_GB2312" pitchFamily="49" charset="-122"/>
              </a:rPr>
              <a:t>健康促进</a:t>
            </a:r>
            <a:r>
              <a:rPr lang="zh-CN" altLang="en-US" sz="3200" b="1" dirty="0" smtClean="0">
                <a:latin typeface="楷体_GB2312" pitchFamily="49" charset="-122"/>
                <a:ea typeface="楷体_GB2312" pitchFamily="49" charset="-122"/>
              </a:rPr>
              <a:t>是促进人们维护和提高他们自身健康的过程，是协调人类与环境的战略，它规定个人与社会对健康各自所负的责任。</a:t>
            </a:r>
            <a:endParaRPr lang="en-US" altLang="zh-CN" sz="3200" b="1" dirty="0" smtClean="0">
              <a:latin typeface="楷体_GB2312" pitchFamily="49" charset="-122"/>
              <a:ea typeface="楷体_GB2312" pitchFamily="49" charset="-122"/>
            </a:endParaRPr>
          </a:p>
          <a:p>
            <a:pPr>
              <a:lnSpc>
                <a:spcPct val="125000"/>
              </a:lnSpc>
            </a:pPr>
            <a:r>
              <a:rPr lang="en-US" altLang="zh-CN" sz="3200" dirty="0" smtClean="0"/>
              <a:t>                                        - WHO</a:t>
            </a:r>
            <a:endParaRPr lang="zh-CN" altLang="en-US" sz="3200" dirty="0"/>
          </a:p>
        </p:txBody>
      </p:sp>
    </p:spTree>
    <p:extLst>
      <p:ext uri="{BB962C8B-B14F-4D97-AF65-F5344CB8AC3E}">
        <p14:creationId xmlns:p14="http://schemas.microsoft.com/office/powerpoint/2010/main" val="3145817087"/>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695164" y="1268760"/>
            <a:ext cx="8229600" cy="2428892"/>
          </a:xfrm>
        </p:spPr>
        <p:txBody>
          <a:bodyPr>
            <a:normAutofit fontScale="85000" lnSpcReduction="10000"/>
          </a:bodyPr>
          <a:lstStyle/>
          <a:p>
            <a:pPr marL="0" indent="0">
              <a:lnSpc>
                <a:spcPct val="150000"/>
              </a:lnSpc>
              <a:buNone/>
            </a:pPr>
            <a:r>
              <a:rPr lang="zh-CN" altLang="en-US" b="1" spc="50" dirty="0" smtClean="0">
                <a:ln w="12700">
                  <a:noFill/>
                  <a:prstDash val="solid"/>
                </a:ln>
                <a:effectLst>
                  <a:outerShdw blurRad="38100" dist="20320" dir="2700000" algn="tl" rotWithShape="0">
                    <a:srgbClr val="000000">
                      <a:alpha val="70000"/>
                    </a:srgbClr>
                  </a:outerShdw>
                </a:effectLst>
                <a:latin typeface="+mn-ea"/>
              </a:rPr>
              <a:t>    </a:t>
            </a:r>
            <a:r>
              <a:rPr lang="zh-CN" altLang="en-US" b="1" spc="50" dirty="0" smtClean="0">
                <a:ln w="12700">
                  <a:noFill/>
                  <a:prstDash val="solid"/>
                </a:ln>
                <a:latin typeface="+mn-ea"/>
              </a:rPr>
              <a:t>健康促进要求调动社会、政治和经济的广泛力量，改变影响人们健康的社会和物质环境条件，从而促进人们维护和提高他们自身健康的过程。</a:t>
            </a:r>
            <a:endParaRPr lang="en-US" altLang="en-US" b="1" spc="50" dirty="0">
              <a:ln w="12700">
                <a:noFill/>
                <a:prstDash val="solid"/>
              </a:ln>
              <a:latin typeface="+mn-ea"/>
            </a:endParaRPr>
          </a:p>
        </p:txBody>
      </p:sp>
      <p:sp>
        <p:nvSpPr>
          <p:cNvPr id="4" name="Text Box 3"/>
          <p:cNvSpPr txBox="1">
            <a:spLocks noChangeArrowheads="1"/>
          </p:cNvSpPr>
          <p:nvPr/>
        </p:nvSpPr>
        <p:spPr bwMode="auto">
          <a:xfrm>
            <a:off x="1043608" y="3356992"/>
            <a:ext cx="7532712"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zh-CN" sz="3200" b="1" dirty="0"/>
              <a:t> </a:t>
            </a:r>
            <a:r>
              <a:rPr lang="zh-CN" altLang="en-US" sz="3200" b="1" dirty="0" smtClean="0">
                <a:solidFill>
                  <a:srgbClr val="FF0000"/>
                </a:solidFill>
              </a:rPr>
              <a:t>即</a:t>
            </a:r>
            <a:r>
              <a:rPr lang="zh-CN" altLang="en-US" sz="3200" b="1" dirty="0">
                <a:solidFill>
                  <a:srgbClr val="FF0000"/>
                </a:solidFill>
              </a:rPr>
              <a:t>“健康教育＋环境支持”</a:t>
            </a:r>
            <a:r>
              <a:rPr lang="zh-CN" altLang="en-US" sz="3200" b="1" dirty="0" smtClean="0">
                <a:solidFill>
                  <a:srgbClr val="FF0000"/>
                </a:solidFill>
              </a:rPr>
              <a:t>。</a:t>
            </a:r>
            <a:endParaRPr lang="en-US" altLang="zh-CN" sz="3200" b="1" dirty="0" smtClean="0">
              <a:solidFill>
                <a:srgbClr val="FF0000"/>
              </a:solidFill>
            </a:endParaRPr>
          </a:p>
          <a:p>
            <a:r>
              <a:rPr lang="zh-CN" altLang="en-US" sz="3200" b="1" dirty="0" smtClean="0">
                <a:solidFill>
                  <a:srgbClr val="FF0000"/>
                </a:solidFill>
              </a:rPr>
              <a:t>健康教育是健康促进的核心</a:t>
            </a:r>
            <a:endParaRPr lang="en-US" altLang="zh-CN" sz="3200" b="1" dirty="0" smtClean="0">
              <a:solidFill>
                <a:srgbClr val="FF0000"/>
              </a:solidFill>
            </a:endParaRPr>
          </a:p>
          <a:p>
            <a:r>
              <a:rPr lang="zh-CN" altLang="en-US" sz="3200" b="1" dirty="0" smtClean="0">
                <a:solidFill>
                  <a:srgbClr val="FF0000"/>
                </a:solidFill>
              </a:rPr>
              <a:t>健康促进使健康教育效果深入而持久</a:t>
            </a:r>
            <a:endParaRPr lang="zh-CN" altLang="en-US" sz="3200" b="1" dirty="0">
              <a:solidFill>
                <a:srgbClr val="FF0000"/>
              </a:solidFill>
            </a:endParaRPr>
          </a:p>
        </p:txBody>
      </p:sp>
    </p:spTree>
    <p:extLst>
      <p:ext uri="{BB962C8B-B14F-4D97-AF65-F5344CB8AC3E}">
        <p14:creationId xmlns:p14="http://schemas.microsoft.com/office/powerpoint/2010/main" val="3620237833"/>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99592" y="2204864"/>
            <a:ext cx="7560840" cy="1143000"/>
          </a:xfrm>
        </p:spPr>
        <p:txBody>
          <a:bodyPr>
            <a:normAutofit fontScale="90000"/>
          </a:bodyPr>
          <a:lstStyle/>
          <a:p>
            <a:pPr algn="ctr"/>
            <a:r>
              <a:rPr lang="zh-CN" altLang="en-US" dirty="0" smtClean="0"/>
              <a:t>    </a:t>
            </a:r>
            <a:r>
              <a:rPr lang="zh-CN" altLang="en-US" dirty="0" smtClean="0">
                <a:solidFill>
                  <a:schemeClr val="tx1"/>
                </a:solidFill>
              </a:rPr>
              <a:t>健康促进和健康教育专业人员能力要求</a:t>
            </a:r>
            <a:endParaRPr lang="zh-CN" altLang="en-US" dirty="0">
              <a:solidFill>
                <a:schemeClr val="tx1"/>
              </a:solidFill>
            </a:endParaRPr>
          </a:p>
        </p:txBody>
      </p:sp>
      <p:sp>
        <p:nvSpPr>
          <p:cNvPr id="3" name="内容占位符 2"/>
          <p:cNvSpPr>
            <a:spLocks noGrp="1"/>
          </p:cNvSpPr>
          <p:nvPr>
            <p:ph idx="1"/>
          </p:nvPr>
        </p:nvSpPr>
        <p:spPr>
          <a:xfrm>
            <a:off x="457200" y="3933056"/>
            <a:ext cx="8229600" cy="2193107"/>
          </a:xfrm>
        </p:spPr>
        <p:txBody>
          <a:bodyPr/>
          <a:lstStyle/>
          <a:p>
            <a:endParaRPr lang="zh-CN" altLang="en-US" dirty="0"/>
          </a:p>
        </p:txBody>
      </p:sp>
    </p:spTree>
    <p:extLst>
      <p:ext uri="{BB962C8B-B14F-4D97-AF65-F5344CB8AC3E}">
        <p14:creationId xmlns:p14="http://schemas.microsoft.com/office/powerpoint/2010/main" val="5742390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83568" y="116632"/>
            <a:ext cx="7776000" cy="648072"/>
          </a:xfrm>
        </p:spPr>
        <p:txBody>
          <a:bodyPr>
            <a:normAutofit fontScale="90000"/>
          </a:bodyPr>
          <a:lstStyle/>
          <a:p>
            <a:endParaRPr lang="zh-CN" altLang="en-US" dirty="0"/>
          </a:p>
        </p:txBody>
      </p:sp>
      <p:sp>
        <p:nvSpPr>
          <p:cNvPr id="3" name="内容占位符 2"/>
          <p:cNvSpPr>
            <a:spLocks noGrp="1"/>
          </p:cNvSpPr>
          <p:nvPr>
            <p:ph idx="1"/>
          </p:nvPr>
        </p:nvSpPr>
        <p:spPr>
          <a:xfrm>
            <a:off x="755576" y="908720"/>
            <a:ext cx="8229600" cy="5400600"/>
          </a:xfrm>
        </p:spPr>
        <p:txBody>
          <a:bodyPr>
            <a:normAutofit/>
          </a:bodyPr>
          <a:lstStyle/>
          <a:p>
            <a:pPr>
              <a:lnSpc>
                <a:spcPct val="125000"/>
              </a:lnSpc>
            </a:pPr>
            <a:r>
              <a:rPr lang="zh-CN" altLang="en-US" b="1" dirty="0" smtClean="0"/>
              <a:t>很多发达国家制定了健康教育专业能力要求</a:t>
            </a:r>
            <a:endParaRPr lang="en-US" altLang="zh-CN" b="1" dirty="0" smtClean="0"/>
          </a:p>
          <a:p>
            <a:pPr>
              <a:lnSpc>
                <a:spcPct val="125000"/>
              </a:lnSpc>
            </a:pPr>
            <a:r>
              <a:rPr lang="zh-CN" altLang="en-US" b="1" dirty="0" smtClean="0"/>
              <a:t>进行健康促进和健康教育专业认证</a:t>
            </a:r>
            <a:endParaRPr lang="en-US" altLang="zh-CN" b="1" dirty="0" smtClean="0"/>
          </a:p>
          <a:p>
            <a:pPr marL="0" indent="0">
              <a:lnSpc>
                <a:spcPct val="125000"/>
              </a:lnSpc>
              <a:buNone/>
            </a:pPr>
            <a:r>
              <a:rPr lang="en-US" altLang="zh-CN" dirty="0" smtClean="0"/>
              <a:t>   </a:t>
            </a:r>
            <a:r>
              <a:rPr lang="zh-CN" altLang="en-US" b="1" dirty="0" smtClean="0">
                <a:latin typeface="楷体" pitchFamily="49" charset="-122"/>
                <a:ea typeface="楷体" pitchFamily="49" charset="-122"/>
              </a:rPr>
              <a:t>如美国、加拿大、日本、韩国、以色列、新西兰、澳大利亚、荷兰、爱沙尼亚等</a:t>
            </a:r>
            <a:endParaRPr lang="zh-CN" altLang="en-US" b="1" dirty="0">
              <a:latin typeface="楷体" pitchFamily="49" charset="-122"/>
              <a:ea typeface="楷体" pitchFamily="49" charset="-122"/>
            </a:endParaRPr>
          </a:p>
        </p:txBody>
      </p:sp>
    </p:spTree>
    <p:extLst>
      <p:ext uri="{BB962C8B-B14F-4D97-AF65-F5344CB8AC3E}">
        <p14:creationId xmlns:p14="http://schemas.microsoft.com/office/powerpoint/2010/main" val="5325086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83568" y="116632"/>
            <a:ext cx="7776000" cy="648072"/>
          </a:xfrm>
        </p:spPr>
        <p:txBody>
          <a:bodyPr>
            <a:normAutofit fontScale="90000"/>
          </a:bodyPr>
          <a:lstStyle/>
          <a:p>
            <a:endParaRPr lang="zh-CN" altLang="en-US" dirty="0"/>
          </a:p>
        </p:txBody>
      </p:sp>
      <p:sp>
        <p:nvSpPr>
          <p:cNvPr id="3" name="内容占位符 2"/>
          <p:cNvSpPr>
            <a:spLocks noGrp="1"/>
          </p:cNvSpPr>
          <p:nvPr>
            <p:ph idx="1"/>
          </p:nvPr>
        </p:nvSpPr>
        <p:spPr>
          <a:xfrm>
            <a:off x="755576" y="476672"/>
            <a:ext cx="8229600" cy="5400600"/>
          </a:xfrm>
        </p:spPr>
        <p:txBody>
          <a:bodyPr>
            <a:noAutofit/>
          </a:bodyPr>
          <a:lstStyle/>
          <a:p>
            <a:r>
              <a:rPr lang="zh-CN" altLang="en-US" sz="2800" b="1" dirty="0" smtClean="0"/>
              <a:t>如美国</a:t>
            </a:r>
            <a:endParaRPr lang="en-US" altLang="zh-CN" sz="2800" b="1" dirty="0" smtClean="0"/>
          </a:p>
          <a:p>
            <a:pPr marL="0" indent="0">
              <a:buNone/>
            </a:pPr>
            <a:r>
              <a:rPr lang="en-US" altLang="zh-CN" sz="2800" b="1" dirty="0">
                <a:latin typeface="楷体" pitchFamily="49" charset="-122"/>
                <a:ea typeface="楷体" pitchFamily="49" charset="-122"/>
              </a:rPr>
              <a:t> </a:t>
            </a:r>
            <a:r>
              <a:rPr lang="en-US" altLang="zh-CN" sz="2800" b="1" dirty="0" smtClean="0">
                <a:latin typeface="楷体" pitchFamily="49" charset="-122"/>
                <a:ea typeface="楷体" pitchFamily="49" charset="-122"/>
              </a:rPr>
              <a:t>  </a:t>
            </a:r>
            <a:r>
              <a:rPr lang="zh-CN" altLang="en-US" sz="2800" b="1" dirty="0" smtClean="0">
                <a:latin typeface="楷体" pitchFamily="49" charset="-122"/>
                <a:ea typeface="楷体" pitchFamily="49" charset="-122"/>
              </a:rPr>
              <a:t>健康教育专业能力有</a:t>
            </a:r>
            <a:r>
              <a:rPr lang="en-US" altLang="zh-CN" sz="2800" b="1" dirty="0" smtClean="0">
                <a:latin typeface="楷体" pitchFamily="49" charset="-122"/>
                <a:ea typeface="楷体" pitchFamily="49" charset="-122"/>
              </a:rPr>
              <a:t>8</a:t>
            </a:r>
            <a:r>
              <a:rPr lang="zh-CN" altLang="en-US" sz="2800" b="1" dirty="0" smtClean="0">
                <a:latin typeface="楷体" pitchFamily="49" charset="-122"/>
                <a:ea typeface="楷体" pitchFamily="49" charset="-122"/>
              </a:rPr>
              <a:t>个责任领域，</a:t>
            </a:r>
            <a:r>
              <a:rPr lang="en-US" altLang="zh-CN" sz="2800" b="1" dirty="0" smtClean="0">
                <a:latin typeface="楷体" pitchFamily="49" charset="-122"/>
                <a:ea typeface="楷体" pitchFamily="49" charset="-122"/>
              </a:rPr>
              <a:t>35</a:t>
            </a:r>
            <a:r>
              <a:rPr lang="zh-CN" altLang="en-US" sz="2800" b="1" dirty="0" smtClean="0">
                <a:latin typeface="楷体" pitchFamily="49" charset="-122"/>
                <a:ea typeface="楷体" pitchFamily="49" charset="-122"/>
              </a:rPr>
              <a:t>项能力和</a:t>
            </a:r>
            <a:r>
              <a:rPr lang="en-US" altLang="zh-CN" sz="2800" b="1" dirty="0" smtClean="0">
                <a:latin typeface="楷体" pitchFamily="49" charset="-122"/>
                <a:ea typeface="楷体" pitchFamily="49" charset="-122"/>
              </a:rPr>
              <a:t>193</a:t>
            </a:r>
            <a:r>
              <a:rPr lang="zh-CN" altLang="en-US" sz="2800" b="1" dirty="0" smtClean="0">
                <a:latin typeface="楷体" pitchFamily="49" charset="-122"/>
                <a:ea typeface="楷体" pitchFamily="49" charset="-122"/>
              </a:rPr>
              <a:t>项子能力。</a:t>
            </a:r>
            <a:endParaRPr lang="en-US" altLang="zh-CN" sz="2800" b="1" dirty="0" smtClean="0">
              <a:latin typeface="楷体" pitchFamily="49" charset="-122"/>
              <a:ea typeface="楷体" pitchFamily="49" charset="-122"/>
            </a:endParaRPr>
          </a:p>
          <a:p>
            <a:pPr marL="0" indent="0">
              <a:buNone/>
            </a:pPr>
            <a:r>
              <a:rPr lang="en-US" altLang="zh-CN" sz="2800" b="1" dirty="0">
                <a:latin typeface="楷体" pitchFamily="49" charset="-122"/>
                <a:ea typeface="楷体" pitchFamily="49" charset="-122"/>
              </a:rPr>
              <a:t> </a:t>
            </a:r>
            <a:r>
              <a:rPr lang="en-US" altLang="zh-CN" sz="2800" b="1" dirty="0" smtClean="0">
                <a:latin typeface="楷体" pitchFamily="49" charset="-122"/>
                <a:ea typeface="楷体" pitchFamily="49" charset="-122"/>
              </a:rPr>
              <a:t> </a:t>
            </a:r>
            <a:r>
              <a:rPr lang="zh-CN" altLang="en-US" sz="2800" b="1" dirty="0" smtClean="0">
                <a:latin typeface="楷体" pitchFamily="49" charset="-122"/>
                <a:ea typeface="楷体" pitchFamily="49" charset="-122"/>
              </a:rPr>
              <a:t>（</a:t>
            </a:r>
            <a:r>
              <a:rPr lang="en-US" altLang="zh-CN" sz="2800" b="1" dirty="0" smtClean="0">
                <a:latin typeface="楷体" pitchFamily="49" charset="-122"/>
                <a:ea typeface="楷体" pitchFamily="49" charset="-122"/>
              </a:rPr>
              <a:t>1</a:t>
            </a:r>
            <a:r>
              <a:rPr lang="zh-CN" altLang="en-US" sz="2800" b="1" dirty="0" smtClean="0">
                <a:latin typeface="楷体" pitchFamily="49" charset="-122"/>
                <a:ea typeface="楷体" pitchFamily="49" charset="-122"/>
              </a:rPr>
              <a:t>）需求和能力评估</a:t>
            </a:r>
            <a:endParaRPr lang="en-US" altLang="zh-CN" sz="2800" b="1" dirty="0" smtClean="0">
              <a:latin typeface="楷体" pitchFamily="49" charset="-122"/>
              <a:ea typeface="楷体" pitchFamily="49" charset="-122"/>
            </a:endParaRPr>
          </a:p>
          <a:p>
            <a:pPr marL="0" indent="0">
              <a:buNone/>
            </a:pPr>
            <a:r>
              <a:rPr lang="en-US" altLang="zh-CN" sz="2800" b="1" dirty="0">
                <a:latin typeface="楷体" pitchFamily="49" charset="-122"/>
                <a:ea typeface="楷体" pitchFamily="49" charset="-122"/>
              </a:rPr>
              <a:t> </a:t>
            </a:r>
            <a:r>
              <a:rPr lang="en-US" altLang="zh-CN" sz="2800" b="1" dirty="0" smtClean="0">
                <a:latin typeface="楷体" pitchFamily="49" charset="-122"/>
                <a:ea typeface="楷体" pitchFamily="49" charset="-122"/>
              </a:rPr>
              <a:t> </a:t>
            </a:r>
            <a:r>
              <a:rPr lang="zh-CN" altLang="en-US" sz="2800" b="1" dirty="0" smtClean="0">
                <a:latin typeface="楷体" pitchFamily="49" charset="-122"/>
                <a:ea typeface="楷体" pitchFamily="49" charset="-122"/>
              </a:rPr>
              <a:t>（</a:t>
            </a:r>
            <a:r>
              <a:rPr lang="en-US" altLang="zh-CN" sz="2800" b="1" dirty="0" smtClean="0">
                <a:latin typeface="楷体" pitchFamily="49" charset="-122"/>
                <a:ea typeface="楷体" pitchFamily="49" charset="-122"/>
              </a:rPr>
              <a:t>2</a:t>
            </a:r>
            <a:r>
              <a:rPr lang="zh-CN" altLang="en-US" sz="2800" b="1" dirty="0" smtClean="0">
                <a:latin typeface="楷体" pitchFamily="49" charset="-122"/>
                <a:ea typeface="楷体" pitchFamily="49" charset="-122"/>
              </a:rPr>
              <a:t>）制定计划</a:t>
            </a:r>
            <a:endParaRPr lang="en-US" altLang="zh-CN" sz="2800" b="1" dirty="0" smtClean="0">
              <a:latin typeface="楷体" pitchFamily="49" charset="-122"/>
              <a:ea typeface="楷体" pitchFamily="49" charset="-122"/>
            </a:endParaRPr>
          </a:p>
          <a:p>
            <a:pPr marL="0" indent="0">
              <a:buNone/>
            </a:pPr>
            <a:r>
              <a:rPr lang="en-US" altLang="zh-CN" sz="2800" b="1" dirty="0">
                <a:latin typeface="楷体" pitchFamily="49" charset="-122"/>
                <a:ea typeface="楷体" pitchFamily="49" charset="-122"/>
              </a:rPr>
              <a:t> </a:t>
            </a:r>
            <a:r>
              <a:rPr lang="en-US" altLang="zh-CN" sz="2800" b="1" dirty="0" smtClean="0">
                <a:latin typeface="楷体" pitchFamily="49" charset="-122"/>
                <a:ea typeface="楷体" pitchFamily="49" charset="-122"/>
              </a:rPr>
              <a:t> </a:t>
            </a:r>
            <a:r>
              <a:rPr lang="zh-CN" altLang="en-US" sz="2800" b="1" dirty="0" smtClean="0">
                <a:latin typeface="楷体" pitchFamily="49" charset="-122"/>
                <a:ea typeface="楷体" pitchFamily="49" charset="-122"/>
              </a:rPr>
              <a:t>（</a:t>
            </a:r>
            <a:r>
              <a:rPr lang="en-US" altLang="zh-CN" sz="2800" b="1" dirty="0" smtClean="0">
                <a:latin typeface="楷体" pitchFamily="49" charset="-122"/>
                <a:ea typeface="楷体" pitchFamily="49" charset="-122"/>
              </a:rPr>
              <a:t>3</a:t>
            </a:r>
            <a:r>
              <a:rPr lang="zh-CN" altLang="en-US" sz="2800" b="1" dirty="0" smtClean="0">
                <a:latin typeface="楷体" pitchFamily="49" charset="-122"/>
                <a:ea typeface="楷体" pitchFamily="49" charset="-122"/>
              </a:rPr>
              <a:t>）实施</a:t>
            </a:r>
            <a:endParaRPr lang="en-US" altLang="zh-CN" sz="2800" b="1" dirty="0" smtClean="0">
              <a:latin typeface="楷体" pitchFamily="49" charset="-122"/>
              <a:ea typeface="楷体" pitchFamily="49" charset="-122"/>
            </a:endParaRPr>
          </a:p>
          <a:p>
            <a:pPr marL="0" indent="0">
              <a:buNone/>
            </a:pPr>
            <a:r>
              <a:rPr lang="en-US" altLang="zh-CN" sz="2800" b="1" dirty="0">
                <a:latin typeface="楷体" pitchFamily="49" charset="-122"/>
                <a:ea typeface="楷体" pitchFamily="49" charset="-122"/>
              </a:rPr>
              <a:t> </a:t>
            </a:r>
            <a:r>
              <a:rPr lang="en-US" altLang="zh-CN" sz="2800" b="1" dirty="0" smtClean="0">
                <a:latin typeface="楷体" pitchFamily="49" charset="-122"/>
                <a:ea typeface="楷体" pitchFamily="49" charset="-122"/>
              </a:rPr>
              <a:t> </a:t>
            </a:r>
            <a:r>
              <a:rPr lang="zh-CN" altLang="en-US" sz="2800" b="1" dirty="0" smtClean="0">
                <a:latin typeface="楷体" pitchFamily="49" charset="-122"/>
                <a:ea typeface="楷体" pitchFamily="49" charset="-122"/>
              </a:rPr>
              <a:t>（</a:t>
            </a:r>
            <a:r>
              <a:rPr lang="en-US" altLang="zh-CN" sz="2800" b="1" dirty="0" smtClean="0">
                <a:latin typeface="楷体" pitchFamily="49" charset="-122"/>
                <a:ea typeface="楷体" pitchFamily="49" charset="-122"/>
              </a:rPr>
              <a:t>4</a:t>
            </a:r>
            <a:r>
              <a:rPr lang="zh-CN" altLang="en-US" sz="2800" b="1" dirty="0" smtClean="0">
                <a:latin typeface="楷体" pitchFamily="49" charset="-122"/>
                <a:ea typeface="楷体" pitchFamily="49" charset="-122"/>
              </a:rPr>
              <a:t>）评价和研究</a:t>
            </a:r>
            <a:endParaRPr lang="en-US" altLang="zh-CN" sz="2800" b="1" dirty="0" smtClean="0">
              <a:latin typeface="楷体" pitchFamily="49" charset="-122"/>
              <a:ea typeface="楷体" pitchFamily="49" charset="-122"/>
            </a:endParaRPr>
          </a:p>
          <a:p>
            <a:pPr marL="0" indent="0">
              <a:buNone/>
            </a:pPr>
            <a:r>
              <a:rPr lang="zh-CN" altLang="en-US" sz="2800" b="1" dirty="0" smtClean="0">
                <a:latin typeface="楷体" pitchFamily="49" charset="-122"/>
                <a:ea typeface="楷体" pitchFamily="49" charset="-122"/>
              </a:rPr>
              <a:t>  （</a:t>
            </a:r>
            <a:r>
              <a:rPr lang="en-US" altLang="zh-CN" sz="2800" b="1" dirty="0" smtClean="0">
                <a:latin typeface="楷体" pitchFamily="49" charset="-122"/>
                <a:ea typeface="楷体" pitchFamily="49" charset="-122"/>
              </a:rPr>
              <a:t>5</a:t>
            </a:r>
            <a:r>
              <a:rPr lang="zh-CN" altLang="en-US" sz="2800" b="1" dirty="0" smtClean="0">
                <a:latin typeface="楷体" pitchFamily="49" charset="-122"/>
                <a:ea typeface="楷体" pitchFamily="49" charset="-122"/>
              </a:rPr>
              <a:t>）倡导</a:t>
            </a:r>
            <a:endParaRPr lang="en-US" altLang="zh-CN" sz="2800" b="1" dirty="0" smtClean="0">
              <a:latin typeface="楷体" pitchFamily="49" charset="-122"/>
              <a:ea typeface="楷体" pitchFamily="49" charset="-122"/>
            </a:endParaRPr>
          </a:p>
          <a:p>
            <a:pPr marL="0" indent="0">
              <a:buNone/>
            </a:pPr>
            <a:r>
              <a:rPr lang="zh-CN" altLang="en-US" sz="2800" b="1" dirty="0" smtClean="0">
                <a:latin typeface="楷体" pitchFamily="49" charset="-122"/>
                <a:ea typeface="楷体" pitchFamily="49" charset="-122"/>
              </a:rPr>
              <a:t>  （</a:t>
            </a:r>
            <a:r>
              <a:rPr lang="en-US" altLang="zh-CN" sz="2800" b="1" dirty="0" smtClean="0">
                <a:latin typeface="楷体" pitchFamily="49" charset="-122"/>
                <a:ea typeface="楷体" pitchFamily="49" charset="-122"/>
              </a:rPr>
              <a:t>6</a:t>
            </a:r>
            <a:r>
              <a:rPr lang="zh-CN" altLang="en-US" sz="2800" b="1" dirty="0" smtClean="0">
                <a:latin typeface="楷体" pitchFamily="49" charset="-122"/>
                <a:ea typeface="楷体" pitchFamily="49" charset="-122"/>
              </a:rPr>
              <a:t>）沟通</a:t>
            </a:r>
            <a:endParaRPr lang="en-US" altLang="zh-CN" sz="2800" b="1" dirty="0" smtClean="0">
              <a:latin typeface="楷体" pitchFamily="49" charset="-122"/>
              <a:ea typeface="楷体" pitchFamily="49" charset="-122"/>
            </a:endParaRPr>
          </a:p>
          <a:p>
            <a:pPr marL="0" indent="0">
              <a:buNone/>
            </a:pPr>
            <a:r>
              <a:rPr lang="zh-CN" altLang="en-US" sz="2800" b="1" dirty="0" smtClean="0">
                <a:latin typeface="楷体" pitchFamily="49" charset="-122"/>
                <a:ea typeface="楷体" pitchFamily="49" charset="-122"/>
              </a:rPr>
              <a:t>  （</a:t>
            </a:r>
            <a:r>
              <a:rPr lang="en-US" altLang="zh-CN" sz="2800" b="1" dirty="0" smtClean="0">
                <a:latin typeface="楷体" pitchFamily="49" charset="-122"/>
                <a:ea typeface="楷体" pitchFamily="49" charset="-122"/>
              </a:rPr>
              <a:t>7</a:t>
            </a:r>
            <a:r>
              <a:rPr lang="zh-CN" altLang="en-US" sz="2800" b="1" dirty="0" smtClean="0">
                <a:latin typeface="楷体" pitchFamily="49" charset="-122"/>
                <a:ea typeface="楷体" pitchFamily="49" charset="-122"/>
              </a:rPr>
              <a:t>）领导力和管理</a:t>
            </a:r>
            <a:endParaRPr lang="en-US" altLang="zh-CN" sz="2800" b="1" dirty="0" smtClean="0">
              <a:latin typeface="楷体" pitchFamily="49" charset="-122"/>
              <a:ea typeface="楷体" pitchFamily="49" charset="-122"/>
            </a:endParaRPr>
          </a:p>
          <a:p>
            <a:pPr marL="0" indent="0">
              <a:buNone/>
            </a:pPr>
            <a:r>
              <a:rPr lang="zh-CN" altLang="en-US" sz="2800" b="1" dirty="0" smtClean="0">
                <a:latin typeface="楷体" pitchFamily="49" charset="-122"/>
                <a:ea typeface="楷体" pitchFamily="49" charset="-122"/>
              </a:rPr>
              <a:t>  （</a:t>
            </a:r>
            <a:r>
              <a:rPr lang="en-US" altLang="zh-CN" sz="2800" b="1" dirty="0" smtClean="0">
                <a:latin typeface="楷体" pitchFamily="49" charset="-122"/>
                <a:ea typeface="楷体" pitchFamily="49" charset="-122"/>
              </a:rPr>
              <a:t>8</a:t>
            </a:r>
            <a:r>
              <a:rPr lang="zh-CN" altLang="en-US" sz="2800" b="1" dirty="0" smtClean="0">
                <a:latin typeface="楷体" pitchFamily="49" charset="-122"/>
                <a:ea typeface="楷体" pitchFamily="49" charset="-122"/>
              </a:rPr>
              <a:t>）道德伦理和职业精神</a:t>
            </a:r>
            <a:endParaRPr lang="en-US" altLang="zh-CN" sz="2800" b="1" dirty="0" smtClean="0">
              <a:latin typeface="楷体" pitchFamily="49" charset="-122"/>
              <a:ea typeface="楷体" pitchFamily="49" charset="-122"/>
            </a:endParaRPr>
          </a:p>
          <a:p>
            <a:pPr marL="0" indent="0">
              <a:buNone/>
            </a:pPr>
            <a:r>
              <a:rPr lang="en-US" altLang="zh-CN" sz="2800" b="1" dirty="0" smtClean="0">
                <a:latin typeface="楷体" pitchFamily="49" charset="-122"/>
                <a:ea typeface="楷体" pitchFamily="49" charset="-122"/>
              </a:rPr>
              <a:t>  </a:t>
            </a:r>
            <a:r>
              <a:rPr lang="zh-CN" altLang="en-US" sz="2800" b="1" dirty="0" smtClean="0">
                <a:latin typeface="楷体" pitchFamily="49" charset="-122"/>
                <a:ea typeface="楷体" pitchFamily="49" charset="-122"/>
              </a:rPr>
              <a:t>根据学位水平和工作年限划分专业技能等级。</a:t>
            </a:r>
            <a:endParaRPr lang="zh-CN" altLang="en-US" sz="2800" b="1" dirty="0">
              <a:latin typeface="楷体" pitchFamily="49" charset="-122"/>
              <a:ea typeface="楷体" pitchFamily="49" charset="-122"/>
            </a:endParaRPr>
          </a:p>
        </p:txBody>
      </p:sp>
    </p:spTree>
    <p:extLst>
      <p:ext uri="{BB962C8B-B14F-4D97-AF65-F5344CB8AC3E}">
        <p14:creationId xmlns:p14="http://schemas.microsoft.com/office/powerpoint/2010/main" val="35567083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83568" y="260648"/>
            <a:ext cx="7776000" cy="504056"/>
          </a:xfrm>
        </p:spPr>
        <p:txBody>
          <a:bodyPr>
            <a:normAutofit fontScale="90000"/>
          </a:bodyPr>
          <a:lstStyle/>
          <a:p>
            <a:endParaRPr lang="zh-CN" altLang="en-US" dirty="0"/>
          </a:p>
        </p:txBody>
      </p:sp>
      <p:sp>
        <p:nvSpPr>
          <p:cNvPr id="3" name="内容占位符 2"/>
          <p:cNvSpPr>
            <a:spLocks noGrp="1"/>
          </p:cNvSpPr>
          <p:nvPr>
            <p:ph idx="1"/>
          </p:nvPr>
        </p:nvSpPr>
        <p:spPr>
          <a:xfrm>
            <a:off x="755576" y="908720"/>
            <a:ext cx="8229600" cy="5472608"/>
          </a:xfrm>
        </p:spPr>
        <p:txBody>
          <a:bodyPr>
            <a:normAutofit/>
          </a:bodyPr>
          <a:lstStyle/>
          <a:p>
            <a:pPr>
              <a:lnSpc>
                <a:spcPct val="125000"/>
              </a:lnSpc>
              <a:buFont typeface="Wingdings" pitchFamily="2" charset="2"/>
              <a:buChar char="u"/>
            </a:pPr>
            <a:r>
              <a:rPr lang="zh-CN" altLang="en-US" b="1" dirty="0" smtClean="0"/>
              <a:t>如：日本</a:t>
            </a:r>
            <a:endParaRPr lang="en-US" altLang="zh-CN" b="1" dirty="0" smtClean="0"/>
          </a:p>
          <a:p>
            <a:pPr marL="0" indent="0">
              <a:lnSpc>
                <a:spcPct val="125000"/>
              </a:lnSpc>
              <a:buNone/>
            </a:pPr>
            <a:r>
              <a:rPr lang="zh-CN" altLang="en-US" sz="2800" b="1" dirty="0" smtClean="0">
                <a:solidFill>
                  <a:srgbClr val="C00000"/>
                </a:solidFill>
                <a:latin typeface="楷体" pitchFamily="49" charset="-122"/>
                <a:ea typeface="楷体" pitchFamily="49" charset="-122"/>
              </a:rPr>
              <a:t> </a:t>
            </a:r>
            <a:r>
              <a:rPr lang="en-US" altLang="zh-CN" sz="2800" b="1" dirty="0" smtClean="0">
                <a:solidFill>
                  <a:srgbClr val="C00000"/>
                </a:solidFill>
                <a:latin typeface="楷体" pitchFamily="49" charset="-122"/>
                <a:ea typeface="楷体" pitchFamily="49" charset="-122"/>
              </a:rPr>
              <a:t>- </a:t>
            </a:r>
            <a:r>
              <a:rPr lang="zh-CN" altLang="en-US" sz="2800" b="1" dirty="0" smtClean="0">
                <a:solidFill>
                  <a:srgbClr val="C00000"/>
                </a:solidFill>
                <a:latin typeface="楷体" pitchFamily="49" charset="-122"/>
                <a:ea typeface="楷体" pitchFamily="49" charset="-122"/>
              </a:rPr>
              <a:t>实践</a:t>
            </a:r>
            <a:r>
              <a:rPr lang="zh-CN" altLang="en-US" sz="2800" b="1" dirty="0">
                <a:solidFill>
                  <a:srgbClr val="C00000"/>
                </a:solidFill>
                <a:latin typeface="楷体" pitchFamily="49" charset="-122"/>
                <a:ea typeface="楷体" pitchFamily="49" charset="-122"/>
              </a:rPr>
              <a:t>健康教育</a:t>
            </a:r>
            <a:r>
              <a:rPr lang="zh-CN" altLang="en-US" sz="2800" b="1" dirty="0" smtClean="0">
                <a:solidFill>
                  <a:srgbClr val="C00000"/>
                </a:solidFill>
                <a:latin typeface="楷体" pitchFamily="49" charset="-122"/>
                <a:ea typeface="楷体" pitchFamily="49" charset="-122"/>
              </a:rPr>
              <a:t>师</a:t>
            </a:r>
            <a:r>
              <a:rPr lang="zh-CN" altLang="en-US" sz="2800" b="1" dirty="0" smtClean="0">
                <a:latin typeface="楷体" pitchFamily="49" charset="-122"/>
                <a:ea typeface="楷体" pitchFamily="49" charset="-122"/>
              </a:rPr>
              <a:t>：在</a:t>
            </a:r>
            <a:r>
              <a:rPr lang="zh-CN" altLang="en-US" sz="2800" b="1" dirty="0">
                <a:latin typeface="楷体" pitchFamily="49" charset="-122"/>
                <a:ea typeface="楷体" pitchFamily="49" charset="-122"/>
              </a:rPr>
              <a:t>学校、职场、地区、</a:t>
            </a:r>
            <a:r>
              <a:rPr lang="zh-CN" altLang="en-US" sz="2800" b="1" dirty="0" smtClean="0">
                <a:latin typeface="楷体" pitchFamily="49" charset="-122"/>
                <a:ea typeface="楷体" pitchFamily="49" charset="-122"/>
              </a:rPr>
              <a:t>医疗</a:t>
            </a:r>
            <a:r>
              <a:rPr lang="zh-CN" altLang="en-US" sz="2800" b="1" dirty="0">
                <a:latin typeface="楷体" pitchFamily="49" charset="-122"/>
                <a:ea typeface="楷体" pitchFamily="49" charset="-122"/>
              </a:rPr>
              <a:t>、福利等工作岗位开展健康教育</a:t>
            </a:r>
            <a:r>
              <a:rPr lang="zh-CN" altLang="en-US" sz="2800" b="1" dirty="0" smtClean="0">
                <a:latin typeface="楷体" pitchFamily="49" charset="-122"/>
                <a:ea typeface="楷体" pitchFamily="49" charset="-122"/>
              </a:rPr>
              <a:t>工</a:t>
            </a:r>
            <a:endParaRPr lang="en-US" altLang="zh-CN" sz="2800" b="1" dirty="0" smtClean="0">
              <a:latin typeface="楷体" pitchFamily="49" charset="-122"/>
              <a:ea typeface="楷体" pitchFamily="49" charset="-122"/>
            </a:endParaRPr>
          </a:p>
          <a:p>
            <a:pPr marL="0" indent="0">
              <a:lnSpc>
                <a:spcPct val="125000"/>
              </a:lnSpc>
              <a:buNone/>
            </a:pPr>
            <a:r>
              <a:rPr lang="zh-CN" altLang="en-US" sz="2800" b="1" dirty="0" smtClean="0">
                <a:solidFill>
                  <a:srgbClr val="C00000"/>
                </a:solidFill>
                <a:latin typeface="楷体" pitchFamily="49" charset="-122"/>
                <a:ea typeface="楷体" pitchFamily="49" charset="-122"/>
              </a:rPr>
              <a:t> </a:t>
            </a:r>
            <a:r>
              <a:rPr lang="en-US" altLang="zh-CN" sz="2800" b="1" dirty="0" smtClean="0">
                <a:solidFill>
                  <a:srgbClr val="C00000"/>
                </a:solidFill>
                <a:latin typeface="楷体" pitchFamily="49" charset="-122"/>
                <a:ea typeface="楷体" pitchFamily="49" charset="-122"/>
              </a:rPr>
              <a:t>- </a:t>
            </a:r>
            <a:r>
              <a:rPr lang="zh-CN" altLang="en-US" sz="2800" b="1" dirty="0" smtClean="0">
                <a:solidFill>
                  <a:srgbClr val="C00000"/>
                </a:solidFill>
                <a:latin typeface="楷体" pitchFamily="49" charset="-122"/>
                <a:ea typeface="楷体" pitchFamily="49" charset="-122"/>
              </a:rPr>
              <a:t>专业</a:t>
            </a:r>
            <a:r>
              <a:rPr lang="zh-CN" altLang="en-US" sz="2800" b="1" dirty="0">
                <a:solidFill>
                  <a:srgbClr val="C00000"/>
                </a:solidFill>
                <a:latin typeface="楷体" pitchFamily="49" charset="-122"/>
                <a:ea typeface="楷体" pitchFamily="49" charset="-122"/>
              </a:rPr>
              <a:t>健康教育</a:t>
            </a:r>
            <a:r>
              <a:rPr lang="zh-CN" altLang="en-US" sz="2800" b="1" dirty="0" smtClean="0">
                <a:solidFill>
                  <a:srgbClr val="C00000"/>
                </a:solidFill>
                <a:latin typeface="楷体" pitchFamily="49" charset="-122"/>
                <a:ea typeface="楷体" pitchFamily="49" charset="-122"/>
              </a:rPr>
              <a:t>师</a:t>
            </a:r>
            <a:r>
              <a:rPr lang="zh-CN" altLang="en-US" sz="2800" b="1" dirty="0" smtClean="0">
                <a:latin typeface="楷体" pitchFamily="49" charset="-122"/>
                <a:ea typeface="楷体" pitchFamily="49" charset="-122"/>
              </a:rPr>
              <a:t>：</a:t>
            </a:r>
            <a:r>
              <a:rPr lang="zh-CN" altLang="en-US" sz="2800" b="1" dirty="0">
                <a:latin typeface="楷体" pitchFamily="49" charset="-122"/>
                <a:ea typeface="楷体" pitchFamily="49" charset="-122"/>
              </a:rPr>
              <a:t>致力于健康教育的研究和</a:t>
            </a:r>
            <a:r>
              <a:rPr lang="zh-CN" altLang="en-US" sz="2800" b="1" dirty="0" smtClean="0">
                <a:latin typeface="楷体" pitchFamily="49" charset="-122"/>
                <a:ea typeface="楷体" pitchFamily="49" charset="-122"/>
              </a:rPr>
              <a:t>发展</a:t>
            </a:r>
            <a:r>
              <a:rPr lang="zh-CN" altLang="en-US" sz="2800" b="1" dirty="0">
                <a:latin typeface="楷体" pitchFamily="49" charset="-122"/>
                <a:ea typeface="楷体" pitchFamily="49" charset="-122"/>
              </a:rPr>
              <a:t>， 并对实践健康教育师进行培训与</a:t>
            </a:r>
            <a:r>
              <a:rPr lang="zh-CN" altLang="en-US" sz="2800" b="1" dirty="0" smtClean="0">
                <a:latin typeface="楷体" pitchFamily="49" charset="-122"/>
                <a:ea typeface="楷体" pitchFamily="49" charset="-122"/>
              </a:rPr>
              <a:t>指导。</a:t>
            </a:r>
            <a:endParaRPr lang="zh-CN" altLang="en-US" sz="2800" b="1" dirty="0">
              <a:latin typeface="楷体" pitchFamily="49" charset="-122"/>
              <a:ea typeface="楷体" pitchFamily="49" charset="-122"/>
            </a:endParaRPr>
          </a:p>
          <a:p>
            <a:pPr marL="0" indent="0">
              <a:lnSpc>
                <a:spcPct val="125000"/>
              </a:lnSpc>
              <a:buNone/>
            </a:pPr>
            <a:r>
              <a:rPr lang="zh-CN" altLang="en-US" sz="2800" b="1" dirty="0" smtClean="0">
                <a:latin typeface="楷体" pitchFamily="49" charset="-122"/>
                <a:ea typeface="楷体" pitchFamily="49" charset="-122"/>
              </a:rPr>
              <a:t> </a:t>
            </a:r>
            <a:r>
              <a:rPr lang="en-US" altLang="zh-CN" sz="2800" b="1" dirty="0" smtClean="0">
                <a:latin typeface="楷体" pitchFamily="49" charset="-122"/>
                <a:ea typeface="楷体" pitchFamily="49" charset="-122"/>
              </a:rPr>
              <a:t>- </a:t>
            </a:r>
            <a:r>
              <a:rPr lang="zh-CN" altLang="en-US" sz="2800" b="1" dirty="0" smtClean="0">
                <a:latin typeface="楷体" pitchFamily="49" charset="-122"/>
                <a:ea typeface="楷体" pitchFamily="49" charset="-122"/>
              </a:rPr>
              <a:t>建立</a:t>
            </a:r>
            <a:r>
              <a:rPr lang="zh-CN" altLang="en-US" sz="2800" b="1" dirty="0">
                <a:latin typeface="楷体" pitchFamily="49" charset="-122"/>
                <a:ea typeface="楷体" pitchFamily="49" charset="-122"/>
              </a:rPr>
              <a:t>了日本健康教育工作者资格认证</a:t>
            </a:r>
            <a:r>
              <a:rPr lang="zh-CN" altLang="en-US" sz="2800" b="1" dirty="0" smtClean="0">
                <a:latin typeface="楷体" pitchFamily="49" charset="-122"/>
                <a:ea typeface="楷体" pitchFamily="49" charset="-122"/>
              </a:rPr>
              <a:t>系统</a:t>
            </a:r>
            <a:endParaRPr lang="en-US" altLang="zh-CN" sz="2800" b="1" dirty="0" smtClean="0">
              <a:latin typeface="楷体" pitchFamily="49" charset="-122"/>
              <a:ea typeface="楷体" pitchFamily="49" charset="-122"/>
            </a:endParaRPr>
          </a:p>
          <a:p>
            <a:pPr marL="0" indent="0">
              <a:lnSpc>
                <a:spcPct val="125000"/>
              </a:lnSpc>
              <a:buNone/>
            </a:pPr>
            <a:r>
              <a:rPr lang="zh-CN" altLang="en-US" sz="2800" b="1" dirty="0" smtClean="0">
                <a:latin typeface="楷体" pitchFamily="49" charset="-122"/>
                <a:ea typeface="楷体" pitchFamily="49" charset="-122"/>
              </a:rPr>
              <a:t> </a:t>
            </a:r>
            <a:r>
              <a:rPr lang="en-US" altLang="zh-CN" sz="2800" b="1" dirty="0" smtClean="0">
                <a:latin typeface="楷体" pitchFamily="49" charset="-122"/>
                <a:ea typeface="楷体" pitchFamily="49" charset="-122"/>
              </a:rPr>
              <a:t>- </a:t>
            </a:r>
            <a:r>
              <a:rPr lang="zh-CN" altLang="en-US" sz="2800" b="1" dirty="0" smtClean="0">
                <a:latin typeface="楷体" pitchFamily="49" charset="-122"/>
                <a:ea typeface="楷体" pitchFamily="49" charset="-122"/>
              </a:rPr>
              <a:t>健康教育工作经历、健康教育培训和考试进行认证</a:t>
            </a:r>
            <a:endParaRPr lang="zh-CN" altLang="en-US" sz="2800" b="1" dirty="0">
              <a:latin typeface="楷体" pitchFamily="49" charset="-122"/>
              <a:ea typeface="楷体" pitchFamily="49" charset="-122"/>
            </a:endParaRPr>
          </a:p>
        </p:txBody>
      </p:sp>
    </p:spTree>
    <p:extLst>
      <p:ext uri="{BB962C8B-B14F-4D97-AF65-F5344CB8AC3E}">
        <p14:creationId xmlns:p14="http://schemas.microsoft.com/office/powerpoint/2010/main" val="7861743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27584" y="188640"/>
            <a:ext cx="7776000" cy="432048"/>
          </a:xfrm>
        </p:spPr>
        <p:txBody>
          <a:bodyPr>
            <a:normAutofit fontScale="90000"/>
          </a:bodyPr>
          <a:lstStyle/>
          <a:p>
            <a:endParaRPr lang="zh-CN" altLang="en-US" dirty="0"/>
          </a:p>
        </p:txBody>
      </p:sp>
      <p:sp>
        <p:nvSpPr>
          <p:cNvPr id="3" name="内容占位符 2"/>
          <p:cNvSpPr>
            <a:spLocks noGrp="1"/>
          </p:cNvSpPr>
          <p:nvPr>
            <p:ph idx="1"/>
          </p:nvPr>
        </p:nvSpPr>
        <p:spPr>
          <a:xfrm>
            <a:off x="683568" y="764704"/>
            <a:ext cx="8229600" cy="5400600"/>
          </a:xfrm>
        </p:spPr>
        <p:txBody>
          <a:bodyPr>
            <a:normAutofit/>
          </a:bodyPr>
          <a:lstStyle/>
          <a:p>
            <a:pPr>
              <a:lnSpc>
                <a:spcPct val="125000"/>
              </a:lnSpc>
            </a:pPr>
            <a:r>
              <a:rPr lang="zh-CN" altLang="en-US" b="1" dirty="0" smtClean="0"/>
              <a:t>国际健康促进与教育联盟</a:t>
            </a:r>
            <a:endParaRPr lang="en-US" altLang="zh-CN" b="1" dirty="0" smtClean="0"/>
          </a:p>
          <a:p>
            <a:pPr marL="0" indent="0">
              <a:lnSpc>
                <a:spcPct val="125000"/>
              </a:lnSpc>
              <a:buNone/>
            </a:pPr>
            <a:r>
              <a:rPr lang="zh-CN" altLang="en-US" sz="2800" b="1" dirty="0" smtClean="0">
                <a:latin typeface="楷体" pitchFamily="49" charset="-122"/>
                <a:ea typeface="楷体" pitchFamily="49" charset="-122"/>
              </a:rPr>
              <a:t>  </a:t>
            </a:r>
            <a:r>
              <a:rPr lang="en-US" altLang="zh-CN" sz="2800" b="1" dirty="0" smtClean="0">
                <a:latin typeface="楷体" pitchFamily="49" charset="-122"/>
                <a:ea typeface="楷体" pitchFamily="49" charset="-122"/>
              </a:rPr>
              <a:t>- </a:t>
            </a:r>
            <a:r>
              <a:rPr lang="zh-CN" altLang="en-US" sz="2800" b="1" dirty="0" smtClean="0">
                <a:latin typeface="楷体" pitchFamily="49" charset="-122"/>
                <a:ea typeface="楷体" pitchFamily="49" charset="-122"/>
              </a:rPr>
              <a:t>健康</a:t>
            </a:r>
            <a:r>
              <a:rPr lang="zh-CN" altLang="en-US" sz="2800" b="1" dirty="0">
                <a:latin typeface="楷体" pitchFamily="49" charset="-122"/>
                <a:ea typeface="楷体" pitchFamily="49" charset="-122"/>
              </a:rPr>
              <a:t>促进核心</a:t>
            </a:r>
            <a:r>
              <a:rPr lang="zh-CN" altLang="en-US" sz="2800" b="1" dirty="0" smtClean="0">
                <a:latin typeface="楷体" pitchFamily="49" charset="-122"/>
                <a:ea typeface="楷体" pitchFamily="49" charset="-122"/>
              </a:rPr>
              <a:t>能力及职业</a:t>
            </a:r>
            <a:r>
              <a:rPr lang="zh-CN" altLang="en-US" sz="2800" b="1" dirty="0">
                <a:latin typeface="楷体" pitchFamily="49" charset="-122"/>
                <a:ea typeface="楷体" pitchFamily="49" charset="-122"/>
              </a:rPr>
              <a:t>标准研究项目</a:t>
            </a:r>
          </a:p>
          <a:p>
            <a:pPr marL="0" indent="0">
              <a:lnSpc>
                <a:spcPct val="125000"/>
              </a:lnSpc>
              <a:buNone/>
            </a:pPr>
            <a:r>
              <a:rPr lang="zh-CN" altLang="en-US" sz="2800" b="1" dirty="0" smtClean="0">
                <a:latin typeface="楷体" pitchFamily="49" charset="-122"/>
                <a:ea typeface="楷体" pitchFamily="49" charset="-122"/>
              </a:rPr>
              <a:t>  </a:t>
            </a:r>
            <a:r>
              <a:rPr lang="en-US" altLang="zh-CN" sz="2800" b="1" dirty="0" smtClean="0">
                <a:latin typeface="楷体" pitchFamily="49" charset="-122"/>
                <a:ea typeface="楷体" pitchFamily="49" charset="-122"/>
              </a:rPr>
              <a:t>- </a:t>
            </a:r>
            <a:r>
              <a:rPr lang="zh-CN" altLang="en-US" sz="2800" b="1" dirty="0" smtClean="0">
                <a:latin typeface="楷体" pitchFamily="49" charset="-122"/>
                <a:ea typeface="楷体" pitchFamily="49" charset="-122"/>
              </a:rPr>
              <a:t>制定了</a:t>
            </a:r>
            <a:r>
              <a:rPr lang="zh-CN" altLang="en-US" sz="2800" b="1" dirty="0">
                <a:latin typeface="楷体" pitchFamily="49" charset="-122"/>
                <a:ea typeface="楷体" pitchFamily="49" charset="-122"/>
              </a:rPr>
              <a:t>健康</a:t>
            </a:r>
            <a:r>
              <a:rPr lang="zh-CN" altLang="en-US" sz="2800" b="1" dirty="0" smtClean="0">
                <a:latin typeface="楷体" pitchFamily="49" charset="-122"/>
                <a:ea typeface="楷体" pitchFamily="49" charset="-122"/>
              </a:rPr>
              <a:t>促进</a:t>
            </a:r>
            <a:r>
              <a:rPr lang="zh-CN" altLang="en-US" sz="2800" b="1" dirty="0">
                <a:latin typeface="楷体" pitchFamily="49" charset="-122"/>
                <a:ea typeface="楷体" pitchFamily="49" charset="-122"/>
              </a:rPr>
              <a:t>的核心能力、专业标准和泛欧认证</a:t>
            </a:r>
            <a:r>
              <a:rPr lang="zh-CN" altLang="en-US" sz="2800" b="1" dirty="0" smtClean="0">
                <a:latin typeface="楷体" pitchFamily="49" charset="-122"/>
                <a:ea typeface="楷体" pitchFamily="49" charset="-122"/>
              </a:rPr>
              <a:t>框架</a:t>
            </a:r>
            <a:endParaRPr lang="en-US" altLang="zh-CN" sz="2800" b="1" dirty="0" smtClean="0">
              <a:latin typeface="楷体" pitchFamily="49" charset="-122"/>
              <a:ea typeface="楷体" pitchFamily="49" charset="-122"/>
            </a:endParaRPr>
          </a:p>
          <a:p>
            <a:pPr marL="0" indent="0">
              <a:lnSpc>
                <a:spcPct val="125000"/>
              </a:lnSpc>
              <a:buNone/>
            </a:pPr>
            <a:r>
              <a:rPr lang="zh-CN" altLang="en-US" sz="2800" b="1" dirty="0" smtClean="0">
                <a:latin typeface="楷体" pitchFamily="49" charset="-122"/>
                <a:ea typeface="楷体" pitchFamily="49" charset="-122"/>
              </a:rPr>
              <a:t>  </a:t>
            </a:r>
            <a:r>
              <a:rPr lang="en-US" altLang="zh-CN" sz="2800" b="1" dirty="0" smtClean="0">
                <a:latin typeface="楷体" pitchFamily="49" charset="-122"/>
                <a:ea typeface="楷体" pitchFamily="49" charset="-122"/>
              </a:rPr>
              <a:t>- </a:t>
            </a:r>
            <a:r>
              <a:rPr lang="zh-CN" altLang="en-US" sz="2800" b="1" dirty="0" smtClean="0">
                <a:latin typeface="楷体" pitchFamily="49" charset="-122"/>
                <a:ea typeface="楷体" pitchFamily="49" charset="-122"/>
              </a:rPr>
              <a:t>提出了健康</a:t>
            </a:r>
            <a:r>
              <a:rPr lang="zh-CN" altLang="en-US" sz="2800" b="1" dirty="0">
                <a:latin typeface="楷体" pitchFamily="49" charset="-122"/>
                <a:ea typeface="楷体" pitchFamily="49" charset="-122"/>
              </a:rPr>
              <a:t>促进从业者应具备的必要知识、技能和</a:t>
            </a:r>
            <a:r>
              <a:rPr lang="zh-CN" altLang="en-US" sz="2800" b="1" dirty="0" smtClean="0">
                <a:latin typeface="楷体" pitchFamily="49" charset="-122"/>
                <a:ea typeface="楷体" pitchFamily="49" charset="-122"/>
              </a:rPr>
              <a:t>道德价值观</a:t>
            </a:r>
            <a:endParaRPr lang="en-US" altLang="zh-CN" sz="2800" b="1" dirty="0" smtClean="0">
              <a:latin typeface="楷体" pitchFamily="49" charset="-122"/>
              <a:ea typeface="楷体" pitchFamily="49" charset="-122"/>
            </a:endParaRPr>
          </a:p>
          <a:p>
            <a:pPr marL="0" indent="0">
              <a:lnSpc>
                <a:spcPct val="125000"/>
              </a:lnSpc>
              <a:buNone/>
            </a:pPr>
            <a:r>
              <a:rPr lang="zh-CN" altLang="en-US" sz="2800" b="1" dirty="0" smtClean="0">
                <a:latin typeface="楷体" pitchFamily="49" charset="-122"/>
                <a:ea typeface="楷体" pitchFamily="49" charset="-122"/>
              </a:rPr>
              <a:t>  </a:t>
            </a:r>
            <a:r>
              <a:rPr lang="en-US" altLang="zh-CN" sz="2800" b="1" dirty="0" smtClean="0">
                <a:latin typeface="楷体" pitchFamily="49" charset="-122"/>
                <a:ea typeface="楷体" pitchFamily="49" charset="-122"/>
              </a:rPr>
              <a:t>- </a:t>
            </a:r>
            <a:r>
              <a:rPr lang="zh-CN" altLang="en-US" sz="2800" b="1" dirty="0" smtClean="0">
                <a:latin typeface="楷体" pitchFamily="49" charset="-122"/>
                <a:ea typeface="楷体" pitchFamily="49" charset="-122"/>
              </a:rPr>
              <a:t>九</a:t>
            </a:r>
            <a:r>
              <a:rPr lang="zh-CN" altLang="en-US" sz="2800" b="1" dirty="0">
                <a:latin typeface="楷体" pitchFamily="49" charset="-122"/>
                <a:ea typeface="楷体" pitchFamily="49" charset="-122"/>
              </a:rPr>
              <a:t>个</a:t>
            </a:r>
            <a:r>
              <a:rPr lang="zh-CN" altLang="en-US" sz="2800" b="1" dirty="0" smtClean="0">
                <a:latin typeface="楷体" pitchFamily="49" charset="-122"/>
                <a:ea typeface="楷体" pitchFamily="49" charset="-122"/>
              </a:rPr>
              <a:t>领域</a:t>
            </a:r>
            <a:r>
              <a:rPr lang="en-US" altLang="zh-CN" sz="2800" b="1" dirty="0" smtClean="0">
                <a:latin typeface="楷体" pitchFamily="49" charset="-122"/>
                <a:ea typeface="楷体" pitchFamily="49" charset="-122"/>
              </a:rPr>
              <a:t>46</a:t>
            </a:r>
            <a:r>
              <a:rPr lang="zh-CN" altLang="en-US" sz="2800" b="1" dirty="0" smtClean="0">
                <a:latin typeface="楷体" pitchFamily="49" charset="-122"/>
                <a:ea typeface="楷体" pitchFamily="49" charset="-122"/>
              </a:rPr>
              <a:t>项</a:t>
            </a:r>
            <a:r>
              <a:rPr lang="zh-CN" altLang="en-US" sz="2800" b="1" dirty="0">
                <a:latin typeface="楷体" pitchFamily="49" charset="-122"/>
                <a:ea typeface="楷体" pitchFamily="49" charset="-122"/>
              </a:rPr>
              <a:t>核心</a:t>
            </a:r>
            <a:r>
              <a:rPr lang="zh-CN" altLang="en-US" sz="2800" b="1" dirty="0" smtClean="0">
                <a:latin typeface="楷体" pitchFamily="49" charset="-122"/>
                <a:ea typeface="楷体" pitchFamily="49" charset="-122"/>
              </a:rPr>
              <a:t>能力</a:t>
            </a:r>
            <a:endParaRPr lang="en-US" altLang="zh-CN" sz="2800" b="1" dirty="0" smtClean="0">
              <a:latin typeface="楷体" pitchFamily="49" charset="-122"/>
              <a:ea typeface="楷体" pitchFamily="49" charset="-122"/>
            </a:endParaRPr>
          </a:p>
          <a:p>
            <a:pPr marL="0" indent="0">
              <a:lnSpc>
                <a:spcPct val="125000"/>
              </a:lnSpc>
              <a:buNone/>
            </a:pPr>
            <a:r>
              <a:rPr lang="en-US" altLang="zh-CN" sz="2800" b="1" dirty="0" smtClean="0">
                <a:latin typeface="楷体" pitchFamily="49" charset="-122"/>
                <a:ea typeface="楷体" pitchFamily="49" charset="-122"/>
              </a:rPr>
              <a:t>  - 2016</a:t>
            </a:r>
            <a:r>
              <a:rPr lang="zh-CN" altLang="en-US" sz="2800" b="1" dirty="0" smtClean="0">
                <a:latin typeface="楷体" pitchFamily="49" charset="-122"/>
                <a:ea typeface="楷体" pitchFamily="49" charset="-122"/>
              </a:rPr>
              <a:t>年开发</a:t>
            </a:r>
            <a:r>
              <a:rPr lang="zh-CN" altLang="en-US" sz="2800" b="1" dirty="0">
                <a:latin typeface="楷体" pitchFamily="49" charset="-122"/>
                <a:ea typeface="楷体" pitchFamily="49" charset="-122"/>
              </a:rPr>
              <a:t>了健康促进认证</a:t>
            </a:r>
            <a:r>
              <a:rPr lang="zh-CN" altLang="en-US" sz="2800" b="1" dirty="0" smtClean="0">
                <a:latin typeface="楷体" pitchFamily="49" charset="-122"/>
                <a:ea typeface="楷体" pitchFamily="49" charset="-122"/>
              </a:rPr>
              <a:t>体系，在全球</a:t>
            </a:r>
            <a:r>
              <a:rPr lang="zh-CN" altLang="en-US" sz="2800" b="1" dirty="0">
                <a:latin typeface="楷体" pitchFamily="49" charset="-122"/>
                <a:ea typeface="楷体" pitchFamily="49" charset="-122"/>
              </a:rPr>
              <a:t>范围内推广使用。</a:t>
            </a:r>
            <a:endParaRPr lang="zh-CN" altLang="en-US" sz="2800" b="1" dirty="0">
              <a:latin typeface="楷体" pitchFamily="49" charset="-122"/>
              <a:ea typeface="楷体" pitchFamily="49" charset="-122"/>
            </a:endParaRPr>
          </a:p>
        </p:txBody>
      </p:sp>
    </p:spTree>
    <p:extLst>
      <p:ext uri="{BB962C8B-B14F-4D97-AF65-F5344CB8AC3E}">
        <p14:creationId xmlns:p14="http://schemas.microsoft.com/office/powerpoint/2010/main" val="22807790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E:\rxh\2020\教学\其它\讲稿\QQ截图20200728140533.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35696" y="152285"/>
            <a:ext cx="5879157" cy="62167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543252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27584" y="188640"/>
            <a:ext cx="7776000" cy="432048"/>
          </a:xfrm>
        </p:spPr>
        <p:txBody>
          <a:bodyPr>
            <a:normAutofit fontScale="90000"/>
          </a:bodyPr>
          <a:lstStyle/>
          <a:p>
            <a:endParaRPr lang="zh-CN" altLang="en-US" dirty="0"/>
          </a:p>
        </p:txBody>
      </p:sp>
      <p:sp>
        <p:nvSpPr>
          <p:cNvPr id="3" name="内容占位符 2"/>
          <p:cNvSpPr>
            <a:spLocks noGrp="1"/>
          </p:cNvSpPr>
          <p:nvPr>
            <p:ph idx="1"/>
          </p:nvPr>
        </p:nvSpPr>
        <p:spPr>
          <a:xfrm>
            <a:off x="683568" y="764704"/>
            <a:ext cx="8003232" cy="5616624"/>
          </a:xfrm>
        </p:spPr>
        <p:txBody>
          <a:bodyPr/>
          <a:lstStyle/>
          <a:p>
            <a:pPr>
              <a:lnSpc>
                <a:spcPct val="125000"/>
              </a:lnSpc>
            </a:pPr>
            <a:r>
              <a:rPr lang="zh-CN" altLang="en-US" b="1" dirty="0"/>
              <a:t>戈尔韦</a:t>
            </a:r>
            <a:r>
              <a:rPr lang="zh-CN" altLang="en-US" b="1" dirty="0" smtClean="0"/>
              <a:t>共识（欧洲和北美洲）</a:t>
            </a:r>
            <a:endParaRPr lang="en-US" altLang="zh-CN" b="1" dirty="0" smtClean="0"/>
          </a:p>
          <a:p>
            <a:pPr marL="0" indent="0">
              <a:lnSpc>
                <a:spcPct val="125000"/>
              </a:lnSpc>
              <a:buNone/>
            </a:pPr>
            <a:r>
              <a:rPr lang="en-US" altLang="zh-CN" b="1" dirty="0" smtClean="0"/>
              <a:t>     8</a:t>
            </a:r>
            <a:r>
              <a:rPr lang="zh-CN" altLang="en-US" b="1" dirty="0" smtClean="0"/>
              <a:t>个核心能力</a:t>
            </a:r>
            <a:endParaRPr lang="en-US" altLang="zh-CN" b="1" dirty="0" smtClean="0"/>
          </a:p>
          <a:p>
            <a:pPr marL="0" indent="0">
              <a:lnSpc>
                <a:spcPct val="125000"/>
              </a:lnSpc>
              <a:buNone/>
            </a:pPr>
            <a:r>
              <a:rPr lang="zh-CN" altLang="en-US" b="1" dirty="0" smtClean="0"/>
              <a:t>（</a:t>
            </a:r>
            <a:r>
              <a:rPr lang="en-US" altLang="zh-CN" b="1" dirty="0"/>
              <a:t>1</a:t>
            </a:r>
            <a:r>
              <a:rPr lang="zh-CN" altLang="en-US" b="1" dirty="0" smtClean="0"/>
              <a:t>）促进变革：增强个人和社区改善自身健康的能力。</a:t>
            </a:r>
            <a:endParaRPr lang="en-US" altLang="zh-CN" b="1" dirty="0" smtClean="0"/>
          </a:p>
          <a:p>
            <a:pPr marL="0" indent="0">
              <a:lnSpc>
                <a:spcPct val="125000"/>
              </a:lnSpc>
              <a:buNone/>
            </a:pPr>
            <a:r>
              <a:rPr lang="zh-CN" altLang="en-US" b="1" dirty="0" smtClean="0"/>
              <a:t>（</a:t>
            </a:r>
            <a:r>
              <a:rPr lang="en-US" altLang="zh-CN" b="1" dirty="0" smtClean="0"/>
              <a:t>2</a:t>
            </a:r>
            <a:r>
              <a:rPr lang="zh-CN" altLang="en-US" b="1" dirty="0" smtClean="0"/>
              <a:t>）领导力：为</a:t>
            </a:r>
            <a:r>
              <a:rPr lang="zh-CN" altLang="en-US" b="1" dirty="0"/>
              <a:t>健康促进</a:t>
            </a:r>
            <a:r>
              <a:rPr lang="zh-CN" altLang="en-US" b="1" dirty="0" smtClean="0"/>
              <a:t>工作人员参与</a:t>
            </a:r>
            <a:r>
              <a:rPr lang="zh-CN" altLang="en-US" b="1" dirty="0"/>
              <a:t>制定健康的公共政策、动员和管理</a:t>
            </a:r>
            <a:r>
              <a:rPr lang="zh-CN" altLang="en-US" b="1" dirty="0" smtClean="0"/>
              <a:t>健康</a:t>
            </a:r>
            <a:r>
              <a:rPr lang="zh-CN" altLang="en-US" b="1" dirty="0"/>
              <a:t>促进</a:t>
            </a:r>
            <a:r>
              <a:rPr lang="zh-CN" altLang="en-US" b="1" dirty="0" smtClean="0"/>
              <a:t>资源</a:t>
            </a:r>
            <a:r>
              <a:rPr lang="zh-CN" altLang="en-US" b="1" dirty="0"/>
              <a:t>提供指导和</a:t>
            </a:r>
            <a:r>
              <a:rPr lang="zh-CN" altLang="en-US" b="1" dirty="0" smtClean="0"/>
              <a:t>机会。</a:t>
            </a:r>
            <a:endParaRPr lang="en-US" altLang="zh-CN" b="1" dirty="0" smtClean="0"/>
          </a:p>
          <a:p>
            <a:endParaRPr lang="en-US" altLang="zh-CN" dirty="0" smtClean="0"/>
          </a:p>
        </p:txBody>
      </p:sp>
    </p:spTree>
    <p:extLst>
      <p:ext uri="{BB962C8B-B14F-4D97-AF65-F5344CB8AC3E}">
        <p14:creationId xmlns:p14="http://schemas.microsoft.com/office/powerpoint/2010/main" val="18248872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3645024"/>
            <a:ext cx="8229600" cy="2481139"/>
          </a:xfrm>
        </p:spPr>
        <p:txBody>
          <a:bodyPr/>
          <a:lstStyle/>
          <a:p>
            <a:endParaRPr lang="zh-CN" altLang="en-US" dirty="0"/>
          </a:p>
        </p:txBody>
      </p:sp>
      <p:sp>
        <p:nvSpPr>
          <p:cNvPr id="4" name="标题 1"/>
          <p:cNvSpPr>
            <a:spLocks noGrp="1"/>
          </p:cNvSpPr>
          <p:nvPr>
            <p:ph type="title"/>
          </p:nvPr>
        </p:nvSpPr>
        <p:spPr>
          <a:xfrm>
            <a:off x="755576" y="2276872"/>
            <a:ext cx="7776000" cy="1143000"/>
          </a:xfrm>
        </p:spPr>
        <p:txBody>
          <a:bodyPr>
            <a:normAutofit/>
          </a:bodyPr>
          <a:lstStyle/>
          <a:p>
            <a:pPr algn="ctr"/>
            <a:r>
              <a:rPr lang="zh-CN" altLang="en-US" sz="3600" dirty="0" smtClean="0">
                <a:solidFill>
                  <a:schemeClr val="tx1"/>
                </a:solidFill>
              </a:rPr>
              <a:t>基层健康教育工作任务</a:t>
            </a:r>
            <a:endParaRPr lang="zh-CN" altLang="en-US" sz="3600" dirty="0">
              <a:solidFill>
                <a:schemeClr val="tx1"/>
              </a:solidFill>
            </a:endParaRPr>
          </a:p>
        </p:txBody>
      </p:sp>
    </p:spTree>
    <p:extLst>
      <p:ext uri="{BB962C8B-B14F-4D97-AF65-F5344CB8AC3E}">
        <p14:creationId xmlns:p14="http://schemas.microsoft.com/office/powerpoint/2010/main" val="3667584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99592" y="188640"/>
            <a:ext cx="7776000" cy="360040"/>
          </a:xfrm>
        </p:spPr>
        <p:txBody>
          <a:bodyPr>
            <a:normAutofit fontScale="90000"/>
          </a:bodyPr>
          <a:lstStyle/>
          <a:p>
            <a:endParaRPr lang="zh-CN" altLang="en-US" dirty="0"/>
          </a:p>
        </p:txBody>
      </p:sp>
      <p:sp>
        <p:nvSpPr>
          <p:cNvPr id="3" name="内容占位符 2"/>
          <p:cNvSpPr>
            <a:spLocks noGrp="1"/>
          </p:cNvSpPr>
          <p:nvPr>
            <p:ph idx="1"/>
          </p:nvPr>
        </p:nvSpPr>
        <p:spPr>
          <a:xfrm>
            <a:off x="683568" y="620688"/>
            <a:ext cx="8229600" cy="6120680"/>
          </a:xfrm>
        </p:spPr>
        <p:txBody>
          <a:bodyPr>
            <a:normAutofit/>
          </a:bodyPr>
          <a:lstStyle/>
          <a:p>
            <a:pPr marL="0" indent="0">
              <a:lnSpc>
                <a:spcPct val="125000"/>
              </a:lnSpc>
              <a:buNone/>
            </a:pPr>
            <a:r>
              <a:rPr lang="zh-CN" altLang="en-US" sz="2800" b="1" dirty="0" smtClean="0"/>
              <a:t>（</a:t>
            </a:r>
            <a:r>
              <a:rPr lang="en-US" altLang="zh-CN" sz="2800" b="1" dirty="0" smtClean="0"/>
              <a:t>3</a:t>
            </a:r>
            <a:r>
              <a:rPr lang="zh-CN" altLang="en-US" sz="2800" b="1" dirty="0" smtClean="0"/>
              <a:t>）评估：对社区需求和资源进行评估，了解和分析促进或危害健康的行为及文化、社会、环境等健康影响因素</a:t>
            </a:r>
            <a:endParaRPr lang="en-US" altLang="zh-CN" sz="2800" b="1" dirty="0" smtClean="0"/>
          </a:p>
          <a:p>
            <a:pPr marL="0" indent="0">
              <a:lnSpc>
                <a:spcPct val="125000"/>
              </a:lnSpc>
              <a:buNone/>
            </a:pPr>
            <a:r>
              <a:rPr lang="zh-CN" altLang="en-US" sz="2800" b="1" dirty="0" smtClean="0"/>
              <a:t>（</a:t>
            </a:r>
            <a:r>
              <a:rPr lang="en-US" altLang="zh-CN" sz="2800" b="1" dirty="0" smtClean="0"/>
              <a:t>4</a:t>
            </a:r>
            <a:r>
              <a:rPr lang="zh-CN" altLang="en-US" sz="2800" b="1" dirty="0" smtClean="0"/>
              <a:t>）计划 ：根据</a:t>
            </a:r>
            <a:r>
              <a:rPr lang="zh-CN" altLang="en-US" sz="2800" b="1" dirty="0"/>
              <a:t>对需求和资源的评估制定可</a:t>
            </a:r>
            <a:r>
              <a:rPr lang="zh-CN" altLang="en-US" sz="2800" b="1" dirty="0" smtClean="0"/>
              <a:t>衡量</a:t>
            </a:r>
            <a:r>
              <a:rPr lang="zh-CN" altLang="en-US" sz="2800" b="1" dirty="0"/>
              <a:t>的目的和目标， 并确定基于知识的理论、证据</a:t>
            </a:r>
            <a:r>
              <a:rPr lang="zh-CN" altLang="en-US" sz="2800" b="1" dirty="0" smtClean="0"/>
              <a:t>和实践方案。</a:t>
            </a:r>
            <a:r>
              <a:rPr lang="en-US" altLang="zh-CN" sz="2800" b="1" dirty="0" smtClean="0"/>
              <a:t></a:t>
            </a:r>
          </a:p>
          <a:p>
            <a:pPr marL="0" indent="0">
              <a:lnSpc>
                <a:spcPct val="125000"/>
              </a:lnSpc>
              <a:buNone/>
            </a:pPr>
            <a:r>
              <a:rPr lang="zh-CN" altLang="en-US" sz="2800" b="1" dirty="0" smtClean="0"/>
              <a:t>（</a:t>
            </a:r>
            <a:r>
              <a:rPr lang="en-US" altLang="zh-CN" sz="2800" b="1" dirty="0" smtClean="0"/>
              <a:t>5</a:t>
            </a:r>
            <a:r>
              <a:rPr lang="zh-CN" altLang="en-US" sz="2800" b="1" dirty="0" smtClean="0"/>
              <a:t>）实施：实施有效的、高效的、符合文化特征和道德的方案，最大程度改善健康，包括人力、物力资源的管理</a:t>
            </a:r>
            <a:endParaRPr lang="zh-CN" altLang="en-US" sz="2800" b="1" dirty="0"/>
          </a:p>
        </p:txBody>
      </p:sp>
    </p:spTree>
    <p:extLst>
      <p:ext uri="{BB962C8B-B14F-4D97-AF65-F5344CB8AC3E}">
        <p14:creationId xmlns:p14="http://schemas.microsoft.com/office/powerpoint/2010/main" val="135557952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755576" y="260648"/>
            <a:ext cx="7776000" cy="418058"/>
          </a:xfrm>
        </p:spPr>
        <p:txBody>
          <a:bodyPr>
            <a:normAutofit fontScale="90000"/>
          </a:bodyPr>
          <a:lstStyle/>
          <a:p>
            <a:endParaRPr lang="zh-CN" altLang="en-US" dirty="0"/>
          </a:p>
        </p:txBody>
      </p:sp>
      <p:sp>
        <p:nvSpPr>
          <p:cNvPr id="3" name="内容占位符 2"/>
          <p:cNvSpPr>
            <a:spLocks noGrp="1"/>
          </p:cNvSpPr>
          <p:nvPr>
            <p:ph idx="1"/>
          </p:nvPr>
        </p:nvSpPr>
        <p:spPr>
          <a:xfrm>
            <a:off x="683568" y="908720"/>
            <a:ext cx="8229600" cy="5688632"/>
          </a:xfrm>
        </p:spPr>
        <p:txBody>
          <a:bodyPr>
            <a:normAutofit/>
          </a:bodyPr>
          <a:lstStyle/>
          <a:p>
            <a:pPr marL="0" indent="0">
              <a:lnSpc>
                <a:spcPct val="125000"/>
              </a:lnSpc>
              <a:buNone/>
            </a:pPr>
            <a:r>
              <a:rPr lang="zh-CN" altLang="en-US" b="1" dirty="0" smtClean="0"/>
              <a:t>（</a:t>
            </a:r>
            <a:r>
              <a:rPr lang="en-US" altLang="zh-CN" b="1" dirty="0" smtClean="0"/>
              <a:t>6</a:t>
            </a:r>
            <a:r>
              <a:rPr lang="zh-CN" altLang="en-US" b="1" dirty="0" smtClean="0"/>
              <a:t>）评价：确定健康促进计划和政策的范围、有效性及影响，选择恰当的评估方法，根据评估结果修改计划。</a:t>
            </a:r>
            <a:endParaRPr lang="en-US" altLang="zh-CN" b="1" dirty="0" smtClean="0"/>
          </a:p>
          <a:p>
            <a:pPr marL="0" indent="0">
              <a:lnSpc>
                <a:spcPct val="125000"/>
              </a:lnSpc>
              <a:buNone/>
            </a:pPr>
            <a:r>
              <a:rPr lang="zh-CN" altLang="en-US" b="1" dirty="0" smtClean="0"/>
              <a:t>（</a:t>
            </a:r>
            <a:r>
              <a:rPr lang="en-US" altLang="zh-CN" b="1" dirty="0" smtClean="0"/>
              <a:t>7</a:t>
            </a:r>
            <a:r>
              <a:rPr lang="zh-CN" altLang="en-US" b="1" dirty="0" smtClean="0"/>
              <a:t>）倡导：倡导个人和社区采取措施促进健康。</a:t>
            </a:r>
            <a:endParaRPr lang="en-US" altLang="zh-CN" b="1" dirty="0" smtClean="0"/>
          </a:p>
          <a:p>
            <a:pPr marL="0" indent="0">
              <a:lnSpc>
                <a:spcPct val="125000"/>
              </a:lnSpc>
              <a:buNone/>
            </a:pPr>
            <a:r>
              <a:rPr lang="zh-CN" altLang="en-US" b="1" dirty="0" smtClean="0"/>
              <a:t>（</a:t>
            </a:r>
            <a:r>
              <a:rPr lang="en-US" altLang="zh-CN" b="1" dirty="0" smtClean="0"/>
              <a:t>8</a:t>
            </a:r>
            <a:r>
              <a:rPr lang="zh-CN" altLang="en-US" b="1" dirty="0" smtClean="0"/>
              <a:t>）建立伙伴关系：跨学科、跨部门建立伙伴关系，提高健康促进计划及政策的影响力和可持续性。</a:t>
            </a:r>
            <a:endParaRPr lang="zh-CN" altLang="en-US" b="1" dirty="0"/>
          </a:p>
        </p:txBody>
      </p:sp>
    </p:spTree>
    <p:extLst>
      <p:ext uri="{BB962C8B-B14F-4D97-AF65-F5344CB8AC3E}">
        <p14:creationId xmlns:p14="http://schemas.microsoft.com/office/powerpoint/2010/main" val="26161910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971600" y="188640"/>
            <a:ext cx="7776000" cy="648072"/>
          </a:xfrm>
        </p:spPr>
        <p:txBody>
          <a:bodyPr>
            <a:normAutofit fontScale="90000"/>
          </a:bodyPr>
          <a:lstStyle/>
          <a:p>
            <a:endParaRPr lang="zh-CN" altLang="en-US" dirty="0"/>
          </a:p>
        </p:txBody>
      </p:sp>
      <p:sp>
        <p:nvSpPr>
          <p:cNvPr id="3" name="内容占位符 2"/>
          <p:cNvSpPr>
            <a:spLocks noGrp="1"/>
          </p:cNvSpPr>
          <p:nvPr>
            <p:ph idx="1"/>
          </p:nvPr>
        </p:nvSpPr>
        <p:spPr>
          <a:xfrm>
            <a:off x="683568" y="980728"/>
            <a:ext cx="8229600" cy="5544616"/>
          </a:xfrm>
        </p:spPr>
        <p:txBody>
          <a:bodyPr>
            <a:normAutofit/>
          </a:bodyPr>
          <a:lstStyle/>
          <a:p>
            <a:pPr>
              <a:lnSpc>
                <a:spcPct val="125000"/>
              </a:lnSpc>
            </a:pPr>
            <a:r>
              <a:rPr lang="zh-CN" altLang="en-US" b="1" dirty="0" smtClean="0"/>
              <a:t>我国</a:t>
            </a:r>
            <a:r>
              <a:rPr lang="zh-CN" altLang="en-US" b="1" dirty="0"/>
              <a:t>尚未建立健康教育和健康促进</a:t>
            </a:r>
            <a:r>
              <a:rPr lang="zh-CN" altLang="en-US" b="1" dirty="0" smtClean="0"/>
              <a:t>工作</a:t>
            </a:r>
            <a:endParaRPr lang="zh-CN" altLang="en-US" b="1" dirty="0"/>
          </a:p>
          <a:p>
            <a:pPr marL="0" indent="0">
              <a:lnSpc>
                <a:spcPct val="125000"/>
              </a:lnSpc>
              <a:buNone/>
            </a:pPr>
            <a:r>
              <a:rPr lang="zh-CN" altLang="en-US" b="1" dirty="0" smtClean="0"/>
              <a:t>   人员能力</a:t>
            </a:r>
            <a:r>
              <a:rPr lang="zh-CN" altLang="en-US" b="1" dirty="0"/>
              <a:t>标准和职业资格认证机制</a:t>
            </a:r>
            <a:r>
              <a:rPr lang="zh-CN" altLang="en-US" b="1" dirty="0" smtClean="0"/>
              <a:t>。</a:t>
            </a:r>
            <a:endParaRPr lang="en-US" altLang="zh-CN" b="1" dirty="0" smtClean="0"/>
          </a:p>
          <a:p>
            <a:pPr>
              <a:lnSpc>
                <a:spcPct val="125000"/>
              </a:lnSpc>
            </a:pPr>
            <a:r>
              <a:rPr lang="zh-CN" altLang="en-US" b="1" dirty="0" smtClean="0"/>
              <a:t>从事</a:t>
            </a:r>
            <a:r>
              <a:rPr lang="zh-CN" altLang="en-US" b="1" dirty="0"/>
              <a:t>健康教育的人才</a:t>
            </a:r>
            <a:r>
              <a:rPr lang="zh-CN" altLang="en-US" b="1" dirty="0" smtClean="0"/>
              <a:t>队伍专业</a:t>
            </a:r>
            <a:r>
              <a:rPr lang="zh-CN" altLang="en-US" b="1" dirty="0"/>
              <a:t>背景复杂</a:t>
            </a:r>
            <a:r>
              <a:rPr lang="zh-CN" altLang="en-US" b="1" dirty="0" smtClean="0"/>
              <a:t>、能力差异大</a:t>
            </a:r>
            <a:endParaRPr lang="en-US" altLang="zh-CN" b="1" dirty="0" smtClean="0"/>
          </a:p>
          <a:p>
            <a:pPr>
              <a:lnSpc>
                <a:spcPct val="125000"/>
              </a:lnSpc>
              <a:buFont typeface="Wingdings" pitchFamily="2" charset="2"/>
              <a:buChar char="u"/>
            </a:pPr>
            <a:r>
              <a:rPr lang="zh-CN" altLang="en-US" b="1" dirty="0" smtClean="0"/>
              <a:t> 我国</a:t>
            </a:r>
            <a:r>
              <a:rPr lang="zh-CN" altLang="en-US" b="1" dirty="0"/>
              <a:t>主要关于护理人员的健康教育能力评价研究</a:t>
            </a:r>
            <a:endParaRPr lang="en-US" altLang="zh-CN" b="1" dirty="0" smtClean="0"/>
          </a:p>
        </p:txBody>
      </p:sp>
    </p:spTree>
    <p:extLst>
      <p:ext uri="{BB962C8B-B14F-4D97-AF65-F5344CB8AC3E}">
        <p14:creationId xmlns:p14="http://schemas.microsoft.com/office/powerpoint/2010/main" val="107689049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611560" y="836712"/>
            <a:ext cx="8229600" cy="5616624"/>
          </a:xfrm>
        </p:spPr>
        <p:txBody>
          <a:bodyPr>
            <a:normAutofit/>
          </a:bodyPr>
          <a:lstStyle/>
          <a:p>
            <a:pPr>
              <a:lnSpc>
                <a:spcPct val="125000"/>
              </a:lnSpc>
            </a:pPr>
            <a:r>
              <a:rPr lang="zh-CN" altLang="en-US" b="1" dirty="0"/>
              <a:t>健康教育专职护士胜任力</a:t>
            </a:r>
            <a:r>
              <a:rPr lang="zh-CN" altLang="en-US" b="1" dirty="0" smtClean="0"/>
              <a:t>模型（熊莉娟）</a:t>
            </a:r>
            <a:endParaRPr lang="en-US" altLang="zh-CN" b="1" dirty="0" smtClean="0"/>
          </a:p>
          <a:p>
            <a:pPr marL="0" indent="0">
              <a:lnSpc>
                <a:spcPct val="125000"/>
              </a:lnSpc>
              <a:buNone/>
            </a:pPr>
            <a:r>
              <a:rPr lang="en-US" altLang="zh-CN" sz="2800" b="1" dirty="0"/>
              <a:t> </a:t>
            </a:r>
            <a:r>
              <a:rPr lang="en-US" altLang="zh-CN" sz="2800" b="1" dirty="0" smtClean="0"/>
              <a:t>   </a:t>
            </a:r>
            <a:r>
              <a:rPr lang="zh-CN" altLang="en-US" sz="2800" b="1" dirty="0" smtClean="0">
                <a:solidFill>
                  <a:srgbClr val="C00000"/>
                </a:solidFill>
                <a:latin typeface="楷体" pitchFamily="49" charset="-122"/>
                <a:ea typeface="楷体" pitchFamily="49" charset="-122"/>
              </a:rPr>
              <a:t>知识</a:t>
            </a:r>
            <a:r>
              <a:rPr lang="zh-CN" altLang="en-US" sz="2800" b="1" dirty="0" smtClean="0">
                <a:latin typeface="楷体" pitchFamily="49" charset="-122"/>
                <a:ea typeface="楷体" pitchFamily="49" charset="-122"/>
              </a:rPr>
              <a:t>：护理</a:t>
            </a:r>
            <a:r>
              <a:rPr lang="zh-CN" altLang="en-US" sz="2800" b="1" dirty="0">
                <a:latin typeface="楷体" pitchFamily="49" charset="-122"/>
                <a:ea typeface="楷体" pitchFamily="49" charset="-122"/>
              </a:rPr>
              <a:t>基础知识</a:t>
            </a:r>
            <a:r>
              <a:rPr lang="zh-CN" altLang="en-US" sz="2800" b="1" dirty="0" smtClean="0">
                <a:latin typeface="楷体" pitchFamily="49" charset="-122"/>
                <a:ea typeface="楷体" pitchFamily="49" charset="-122"/>
              </a:rPr>
              <a:t>、医学</a:t>
            </a:r>
            <a:r>
              <a:rPr lang="zh-CN" altLang="en-US" sz="2800" b="1" dirty="0">
                <a:latin typeface="楷体" pitchFamily="49" charset="-122"/>
                <a:ea typeface="楷体" pitchFamily="49" charset="-122"/>
              </a:rPr>
              <a:t>基础知识、健康教育知识和人文知识</a:t>
            </a:r>
            <a:r>
              <a:rPr lang="zh-CN" altLang="en-US" sz="2800" b="1" dirty="0" smtClean="0">
                <a:latin typeface="楷体" pitchFamily="49" charset="-122"/>
                <a:ea typeface="楷体" pitchFamily="49" charset="-122"/>
              </a:rPr>
              <a:t>；</a:t>
            </a:r>
            <a:endParaRPr lang="en-US" altLang="zh-CN" sz="2800" b="1" dirty="0" smtClean="0">
              <a:latin typeface="楷体" pitchFamily="49" charset="-122"/>
              <a:ea typeface="楷体" pitchFamily="49" charset="-122"/>
            </a:endParaRPr>
          </a:p>
          <a:p>
            <a:pPr marL="0" indent="0">
              <a:lnSpc>
                <a:spcPct val="125000"/>
              </a:lnSpc>
              <a:buNone/>
            </a:pPr>
            <a:r>
              <a:rPr lang="en-US" altLang="zh-CN" sz="2800" b="1" dirty="0" smtClean="0">
                <a:latin typeface="楷体" pitchFamily="49" charset="-122"/>
                <a:ea typeface="楷体" pitchFamily="49" charset="-122"/>
              </a:rPr>
              <a:t>  </a:t>
            </a:r>
            <a:r>
              <a:rPr lang="zh-CN" altLang="en-US" sz="2800" b="1" dirty="0" smtClean="0">
                <a:solidFill>
                  <a:srgbClr val="C00000"/>
                </a:solidFill>
                <a:latin typeface="楷体" pitchFamily="49" charset="-122"/>
                <a:ea typeface="楷体" pitchFamily="49" charset="-122"/>
              </a:rPr>
              <a:t>能力</a:t>
            </a:r>
            <a:r>
              <a:rPr lang="zh-CN" altLang="en-US" sz="2800" b="1" dirty="0" smtClean="0">
                <a:latin typeface="楷体" pitchFamily="49" charset="-122"/>
                <a:ea typeface="楷体" pitchFamily="49" charset="-122"/>
              </a:rPr>
              <a:t>：人际沟通</a:t>
            </a:r>
            <a:r>
              <a:rPr lang="zh-CN" altLang="en-US" sz="2800" b="1" dirty="0">
                <a:latin typeface="楷体" pitchFamily="49" charset="-122"/>
                <a:ea typeface="楷体" pitchFamily="49" charset="-122"/>
              </a:rPr>
              <a:t>、演讲、小组讨论、信息收集、教育培训和研究；</a:t>
            </a:r>
          </a:p>
          <a:p>
            <a:pPr marL="0" indent="0">
              <a:lnSpc>
                <a:spcPct val="125000"/>
              </a:lnSpc>
              <a:buNone/>
            </a:pPr>
            <a:r>
              <a:rPr lang="zh-CN" altLang="en-US" sz="2800" b="1" dirty="0" smtClean="0">
                <a:latin typeface="楷体" pitchFamily="49" charset="-122"/>
                <a:ea typeface="楷体" pitchFamily="49" charset="-122"/>
              </a:rPr>
              <a:t>  </a:t>
            </a:r>
            <a:r>
              <a:rPr lang="zh-CN" altLang="en-US" sz="2800" b="1" dirty="0" smtClean="0">
                <a:solidFill>
                  <a:srgbClr val="C00000"/>
                </a:solidFill>
                <a:latin typeface="楷体" pitchFamily="49" charset="-122"/>
                <a:ea typeface="楷体" pitchFamily="49" charset="-122"/>
              </a:rPr>
              <a:t>素养</a:t>
            </a:r>
            <a:r>
              <a:rPr lang="zh-CN" altLang="en-US" sz="2800" b="1" dirty="0" smtClean="0">
                <a:latin typeface="楷体" pitchFamily="49" charset="-122"/>
                <a:ea typeface="楷体" pitchFamily="49" charset="-122"/>
              </a:rPr>
              <a:t>：真诚</a:t>
            </a:r>
            <a:r>
              <a:rPr lang="zh-CN" altLang="en-US" sz="2800" b="1" dirty="0">
                <a:latin typeface="楷体" pitchFamily="49" charset="-122"/>
                <a:ea typeface="楷体" pitchFamily="49" charset="-122"/>
              </a:rPr>
              <a:t>、专注、同感、尊重、耐心、乐观、自省</a:t>
            </a:r>
            <a:r>
              <a:rPr lang="zh-CN" altLang="en-US" sz="2800" b="1" dirty="0" smtClean="0">
                <a:latin typeface="楷体" pitchFamily="49" charset="-122"/>
                <a:ea typeface="楷体" pitchFamily="49" charset="-122"/>
              </a:rPr>
              <a:t>和自信</a:t>
            </a:r>
            <a:r>
              <a:rPr lang="zh-CN" altLang="en-US" sz="2800" b="1" dirty="0">
                <a:latin typeface="楷体" pitchFamily="49" charset="-122"/>
                <a:ea typeface="楷体" pitchFamily="49" charset="-122"/>
              </a:rPr>
              <a:t>。</a:t>
            </a:r>
            <a:endParaRPr lang="zh-CN" altLang="en-US" sz="2800" b="1" dirty="0">
              <a:latin typeface="楷体" pitchFamily="49" charset="-122"/>
              <a:ea typeface="楷体" pitchFamily="49" charset="-122"/>
            </a:endParaRPr>
          </a:p>
        </p:txBody>
      </p:sp>
      <p:sp>
        <p:nvSpPr>
          <p:cNvPr id="4" name="标题 3"/>
          <p:cNvSpPr>
            <a:spLocks noGrp="1"/>
          </p:cNvSpPr>
          <p:nvPr>
            <p:ph type="title"/>
          </p:nvPr>
        </p:nvSpPr>
        <p:spPr>
          <a:xfrm>
            <a:off x="971600" y="116632"/>
            <a:ext cx="7776000" cy="504056"/>
          </a:xfrm>
        </p:spPr>
        <p:txBody>
          <a:bodyPr>
            <a:normAutofit fontScale="90000"/>
          </a:bodyPr>
          <a:lstStyle/>
          <a:p>
            <a:endParaRPr lang="zh-CN" altLang="en-US" dirty="0"/>
          </a:p>
        </p:txBody>
      </p:sp>
    </p:spTree>
    <p:extLst>
      <p:ext uri="{BB962C8B-B14F-4D97-AF65-F5344CB8AC3E}">
        <p14:creationId xmlns:p14="http://schemas.microsoft.com/office/powerpoint/2010/main" val="133377937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7776000" cy="634082"/>
          </a:xfrm>
        </p:spPr>
        <p:txBody>
          <a:bodyPr>
            <a:normAutofit fontScale="90000"/>
          </a:bodyPr>
          <a:lstStyle/>
          <a:p>
            <a:endParaRPr lang="zh-CN" altLang="en-US" dirty="0"/>
          </a:p>
        </p:txBody>
      </p:sp>
      <p:sp>
        <p:nvSpPr>
          <p:cNvPr id="3" name="内容占位符 2"/>
          <p:cNvSpPr>
            <a:spLocks noGrp="1"/>
          </p:cNvSpPr>
          <p:nvPr>
            <p:ph idx="1"/>
          </p:nvPr>
        </p:nvSpPr>
        <p:spPr>
          <a:xfrm>
            <a:off x="683568" y="1052736"/>
            <a:ext cx="7848872" cy="5256584"/>
          </a:xfrm>
        </p:spPr>
        <p:txBody>
          <a:bodyPr>
            <a:normAutofit/>
          </a:bodyPr>
          <a:lstStyle/>
          <a:p>
            <a:pPr>
              <a:lnSpc>
                <a:spcPct val="125000"/>
              </a:lnSpc>
            </a:pPr>
            <a:r>
              <a:rPr lang="zh-CN" altLang="en-US" b="1" dirty="0">
                <a:solidFill>
                  <a:srgbClr val="C00000"/>
                </a:solidFill>
              </a:rPr>
              <a:t>社区护理人员健康教育</a:t>
            </a:r>
            <a:r>
              <a:rPr lang="zh-CN" altLang="en-US" b="1" dirty="0" smtClean="0">
                <a:solidFill>
                  <a:srgbClr val="C00000"/>
                </a:solidFill>
              </a:rPr>
              <a:t>能力（牛耿）</a:t>
            </a:r>
            <a:endParaRPr lang="en-US" altLang="zh-CN" b="1" dirty="0" smtClean="0">
              <a:solidFill>
                <a:srgbClr val="C00000"/>
              </a:solidFill>
            </a:endParaRPr>
          </a:p>
          <a:p>
            <a:pPr marL="0" indent="0">
              <a:lnSpc>
                <a:spcPct val="125000"/>
              </a:lnSpc>
              <a:buNone/>
            </a:pPr>
            <a:r>
              <a:rPr lang="zh-CN" altLang="en-US" b="1" dirty="0" smtClean="0">
                <a:latin typeface="楷体" pitchFamily="49" charset="-122"/>
                <a:ea typeface="楷体" pitchFamily="49" charset="-122"/>
              </a:rPr>
              <a:t>    </a:t>
            </a:r>
            <a:r>
              <a:rPr lang="en-US" altLang="zh-CN" b="1" dirty="0" smtClean="0">
                <a:latin typeface="楷体" pitchFamily="49" charset="-122"/>
                <a:ea typeface="楷体" pitchFamily="49" charset="-122"/>
              </a:rPr>
              <a:t>- </a:t>
            </a:r>
            <a:r>
              <a:rPr lang="zh-CN" altLang="en-US" b="1" dirty="0" smtClean="0">
                <a:latin typeface="楷体" pitchFamily="49" charset="-122"/>
                <a:ea typeface="楷体" pitchFamily="49" charset="-122"/>
              </a:rPr>
              <a:t>评估能力</a:t>
            </a:r>
            <a:endParaRPr lang="en-US" altLang="zh-CN" b="1" dirty="0" smtClean="0">
              <a:latin typeface="楷体" pitchFamily="49" charset="-122"/>
              <a:ea typeface="楷体" pitchFamily="49" charset="-122"/>
            </a:endParaRPr>
          </a:p>
          <a:p>
            <a:pPr marL="0" indent="0">
              <a:lnSpc>
                <a:spcPct val="125000"/>
              </a:lnSpc>
              <a:buNone/>
            </a:pPr>
            <a:r>
              <a:rPr lang="en-US" altLang="zh-CN" b="1" dirty="0" smtClean="0">
                <a:latin typeface="楷体" pitchFamily="49" charset="-122"/>
                <a:ea typeface="楷体" pitchFamily="49" charset="-122"/>
              </a:rPr>
              <a:t>    - </a:t>
            </a:r>
            <a:r>
              <a:rPr lang="zh-CN" altLang="en-US" b="1" dirty="0" smtClean="0">
                <a:latin typeface="楷体" pitchFamily="49" charset="-122"/>
                <a:ea typeface="楷体" pitchFamily="49" charset="-122"/>
              </a:rPr>
              <a:t>计划能力</a:t>
            </a:r>
            <a:endParaRPr lang="en-US" altLang="zh-CN" b="1" dirty="0" smtClean="0">
              <a:latin typeface="楷体" pitchFamily="49" charset="-122"/>
              <a:ea typeface="楷体" pitchFamily="49" charset="-122"/>
            </a:endParaRPr>
          </a:p>
          <a:p>
            <a:pPr marL="0" indent="0">
              <a:lnSpc>
                <a:spcPct val="125000"/>
              </a:lnSpc>
              <a:buNone/>
            </a:pPr>
            <a:r>
              <a:rPr lang="zh-CN" altLang="en-US" b="1" dirty="0" smtClean="0">
                <a:latin typeface="楷体" pitchFamily="49" charset="-122"/>
                <a:ea typeface="楷体" pitchFamily="49" charset="-122"/>
              </a:rPr>
              <a:t>    </a:t>
            </a:r>
            <a:r>
              <a:rPr lang="en-US" altLang="zh-CN" b="1" dirty="0" smtClean="0">
                <a:latin typeface="楷体" pitchFamily="49" charset="-122"/>
                <a:ea typeface="楷体" pitchFamily="49" charset="-122"/>
              </a:rPr>
              <a:t>- </a:t>
            </a:r>
            <a:r>
              <a:rPr lang="zh-CN" altLang="en-US" b="1" dirty="0" smtClean="0">
                <a:latin typeface="楷体" pitchFamily="49" charset="-122"/>
                <a:ea typeface="楷体" pitchFamily="49" charset="-122"/>
              </a:rPr>
              <a:t>实施与评价能力</a:t>
            </a:r>
            <a:endParaRPr lang="en-US" altLang="zh-CN" b="1" dirty="0" smtClean="0">
              <a:latin typeface="楷体" pitchFamily="49" charset="-122"/>
              <a:ea typeface="楷体" pitchFamily="49" charset="-122"/>
            </a:endParaRPr>
          </a:p>
          <a:p>
            <a:pPr marL="0" indent="0">
              <a:lnSpc>
                <a:spcPct val="125000"/>
              </a:lnSpc>
              <a:buNone/>
            </a:pPr>
            <a:r>
              <a:rPr lang="zh-CN" altLang="en-US" b="1" dirty="0" smtClean="0">
                <a:latin typeface="楷体" pitchFamily="49" charset="-122"/>
                <a:ea typeface="楷体" pitchFamily="49" charset="-122"/>
              </a:rPr>
              <a:t>    </a:t>
            </a:r>
            <a:r>
              <a:rPr lang="en-US" altLang="zh-CN" b="1" dirty="0" smtClean="0">
                <a:latin typeface="楷体" pitchFamily="49" charset="-122"/>
                <a:ea typeface="楷体" pitchFamily="49" charset="-122"/>
              </a:rPr>
              <a:t>- </a:t>
            </a:r>
            <a:r>
              <a:rPr lang="zh-CN" altLang="en-US" b="1" dirty="0" smtClean="0">
                <a:latin typeface="楷体" pitchFamily="49" charset="-122"/>
                <a:ea typeface="楷体" pitchFamily="49" charset="-122"/>
              </a:rPr>
              <a:t>沟通与学习能力</a:t>
            </a:r>
            <a:endParaRPr lang="en-US" altLang="zh-CN" b="1" dirty="0" smtClean="0">
              <a:latin typeface="楷体" pitchFamily="49" charset="-122"/>
              <a:ea typeface="楷体" pitchFamily="49" charset="-122"/>
            </a:endParaRPr>
          </a:p>
          <a:p>
            <a:pPr marL="0" indent="0">
              <a:lnSpc>
                <a:spcPct val="125000"/>
              </a:lnSpc>
              <a:buNone/>
            </a:pPr>
            <a:r>
              <a:rPr lang="en-US" altLang="zh-CN" b="1" dirty="0" smtClean="0">
                <a:latin typeface="楷体" pitchFamily="49" charset="-122"/>
                <a:ea typeface="楷体" pitchFamily="49" charset="-122"/>
              </a:rPr>
              <a:t>   </a:t>
            </a:r>
            <a:r>
              <a:rPr lang="zh-CN" altLang="en-US" b="1" dirty="0" smtClean="0">
                <a:latin typeface="楷体" pitchFamily="49" charset="-122"/>
                <a:ea typeface="楷体" pitchFamily="49" charset="-122"/>
              </a:rPr>
              <a:t>（</a:t>
            </a:r>
            <a:r>
              <a:rPr lang="en-US" altLang="zh-CN" b="1" dirty="0" smtClean="0">
                <a:latin typeface="楷体" pitchFamily="49" charset="-122"/>
                <a:ea typeface="楷体" pitchFamily="49" charset="-122"/>
              </a:rPr>
              <a:t>29</a:t>
            </a:r>
            <a:r>
              <a:rPr lang="zh-CN" altLang="en-US" b="1" dirty="0" smtClean="0">
                <a:latin typeface="楷体" pitchFamily="49" charset="-122"/>
                <a:ea typeface="楷体" pitchFamily="49" charset="-122"/>
              </a:rPr>
              <a:t>条，</a:t>
            </a:r>
            <a:r>
              <a:rPr lang="zh-CN" altLang="en-US" b="1" dirty="0" smtClean="0">
                <a:solidFill>
                  <a:srgbClr val="C00000"/>
                </a:solidFill>
                <a:latin typeface="楷体" pitchFamily="49" charset="-122"/>
                <a:ea typeface="楷体" pitchFamily="49" charset="-122"/>
              </a:rPr>
              <a:t>个体健康教育</a:t>
            </a:r>
            <a:r>
              <a:rPr lang="zh-CN" altLang="en-US" b="1" dirty="0" smtClean="0">
                <a:latin typeface="楷体" pitchFamily="49" charset="-122"/>
                <a:ea typeface="楷体" pitchFamily="49" charset="-122"/>
              </a:rPr>
              <a:t>）</a:t>
            </a:r>
            <a:endParaRPr lang="en-US" altLang="zh-CN" b="1" dirty="0" smtClean="0">
              <a:latin typeface="楷体" pitchFamily="49" charset="-122"/>
              <a:ea typeface="楷体" pitchFamily="49" charset="-122"/>
            </a:endParaRPr>
          </a:p>
          <a:p>
            <a:pPr marL="0" indent="0">
              <a:lnSpc>
                <a:spcPct val="125000"/>
              </a:lnSpc>
              <a:buNone/>
            </a:pPr>
            <a:r>
              <a:rPr lang="en-US" altLang="zh-CN" b="1" dirty="0">
                <a:latin typeface="楷体" pitchFamily="49" charset="-122"/>
                <a:ea typeface="楷体" pitchFamily="49" charset="-122"/>
              </a:rPr>
              <a:t> </a:t>
            </a:r>
            <a:r>
              <a:rPr lang="en-US" altLang="zh-CN" b="1" dirty="0" smtClean="0">
                <a:latin typeface="楷体" pitchFamily="49" charset="-122"/>
                <a:ea typeface="楷体" pitchFamily="49" charset="-122"/>
              </a:rPr>
              <a:t> </a:t>
            </a:r>
            <a:endParaRPr lang="zh-CN" altLang="en-US" b="1" dirty="0">
              <a:latin typeface="楷体" pitchFamily="49" charset="-122"/>
              <a:ea typeface="楷体" pitchFamily="49" charset="-122"/>
            </a:endParaRPr>
          </a:p>
        </p:txBody>
      </p:sp>
    </p:spTree>
    <p:extLst>
      <p:ext uri="{BB962C8B-B14F-4D97-AF65-F5344CB8AC3E}">
        <p14:creationId xmlns:p14="http://schemas.microsoft.com/office/powerpoint/2010/main" val="122798213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755576" y="620688"/>
            <a:ext cx="7859216" cy="5976664"/>
          </a:xfrm>
        </p:spPr>
        <p:txBody>
          <a:bodyPr>
            <a:normAutofit/>
          </a:bodyPr>
          <a:lstStyle/>
          <a:p>
            <a:pPr marL="0" indent="0">
              <a:buNone/>
            </a:pPr>
            <a:r>
              <a:rPr lang="en-US" altLang="zh-CN" dirty="0" smtClean="0">
                <a:solidFill>
                  <a:srgbClr val="C00000"/>
                </a:solidFill>
              </a:rPr>
              <a:t>- </a:t>
            </a:r>
            <a:r>
              <a:rPr lang="zh-CN" altLang="en-US" sz="2800" b="1" dirty="0" smtClean="0">
                <a:solidFill>
                  <a:srgbClr val="C00000"/>
                </a:solidFill>
              </a:rPr>
              <a:t>评估</a:t>
            </a:r>
            <a:r>
              <a:rPr lang="zh-CN" altLang="en-US" sz="2800" b="1" dirty="0">
                <a:solidFill>
                  <a:srgbClr val="C00000"/>
                </a:solidFill>
              </a:rPr>
              <a:t>能力</a:t>
            </a:r>
            <a:endParaRPr lang="en-US" altLang="zh-CN" sz="2800" b="1" dirty="0">
              <a:solidFill>
                <a:srgbClr val="C00000"/>
              </a:solidFill>
            </a:endParaRPr>
          </a:p>
          <a:p>
            <a:pPr marL="0" indent="0">
              <a:lnSpc>
                <a:spcPct val="125000"/>
              </a:lnSpc>
              <a:buNone/>
            </a:pPr>
            <a:r>
              <a:rPr lang="zh-CN" altLang="en-US" sz="2600" b="1" dirty="0" smtClean="0">
                <a:latin typeface="楷体" pitchFamily="49" charset="-122"/>
                <a:ea typeface="楷体" pitchFamily="49" charset="-122"/>
              </a:rPr>
              <a:t>（</a:t>
            </a:r>
            <a:r>
              <a:rPr lang="en-US" altLang="zh-CN" sz="2600" b="1" dirty="0" smtClean="0">
                <a:latin typeface="楷体" pitchFamily="49" charset="-122"/>
                <a:ea typeface="楷体" pitchFamily="49" charset="-122"/>
              </a:rPr>
              <a:t>1</a:t>
            </a:r>
            <a:r>
              <a:rPr lang="zh-CN" altLang="en-US" sz="2600" b="1" dirty="0" smtClean="0">
                <a:latin typeface="楷体" pitchFamily="49" charset="-122"/>
                <a:ea typeface="楷体" pitchFamily="49" charset="-122"/>
              </a:rPr>
              <a:t>）能够全面</a:t>
            </a:r>
            <a:r>
              <a:rPr lang="zh-CN" altLang="en-US" sz="2600" b="1" dirty="0">
                <a:latin typeface="楷体" pitchFamily="49" charset="-122"/>
                <a:ea typeface="楷体" pitchFamily="49" charset="-122"/>
              </a:rPr>
              <a:t>准确评估学习者所存在的健康</a:t>
            </a:r>
            <a:r>
              <a:rPr lang="zh-CN" altLang="en-US" sz="2600" b="1" dirty="0" smtClean="0">
                <a:latin typeface="楷体" pitchFamily="49" charset="-122"/>
                <a:ea typeface="楷体" pitchFamily="49" charset="-122"/>
              </a:rPr>
              <a:t>问题</a:t>
            </a:r>
            <a:endParaRPr lang="en-US" altLang="zh-CN" sz="2600" b="1" dirty="0" smtClean="0">
              <a:latin typeface="楷体" pitchFamily="49" charset="-122"/>
              <a:ea typeface="楷体" pitchFamily="49" charset="-122"/>
            </a:endParaRPr>
          </a:p>
          <a:p>
            <a:pPr marL="0" indent="0">
              <a:lnSpc>
                <a:spcPct val="125000"/>
              </a:lnSpc>
              <a:buNone/>
            </a:pPr>
            <a:r>
              <a:rPr lang="zh-CN" altLang="en-US" sz="2600" b="1" dirty="0" smtClean="0">
                <a:latin typeface="楷体" pitchFamily="49" charset="-122"/>
                <a:ea typeface="楷体" pitchFamily="49" charset="-122"/>
              </a:rPr>
              <a:t>（</a:t>
            </a:r>
            <a:r>
              <a:rPr lang="en-US" altLang="zh-CN" sz="2600" b="1" dirty="0" smtClean="0">
                <a:latin typeface="楷体" pitchFamily="49" charset="-122"/>
                <a:ea typeface="楷体" pitchFamily="49" charset="-122"/>
              </a:rPr>
              <a:t>2</a:t>
            </a:r>
            <a:r>
              <a:rPr lang="zh-CN" altLang="en-US" sz="2600" b="1" dirty="0" smtClean="0">
                <a:latin typeface="楷体" pitchFamily="49" charset="-122"/>
                <a:ea typeface="楷体" pitchFamily="49" charset="-122"/>
              </a:rPr>
              <a:t>）能够准确</a:t>
            </a:r>
            <a:r>
              <a:rPr lang="zh-CN" altLang="en-US" sz="2600" b="1" dirty="0">
                <a:latin typeface="楷体" pitchFamily="49" charset="-122"/>
                <a:ea typeface="楷体" pitchFamily="49" charset="-122"/>
              </a:rPr>
              <a:t>评估学习者对健康相关知识的了解</a:t>
            </a:r>
            <a:r>
              <a:rPr lang="zh-CN" altLang="en-US" sz="2600" b="1" dirty="0" smtClean="0">
                <a:latin typeface="楷体" pitchFamily="49" charset="-122"/>
                <a:ea typeface="楷体" pitchFamily="49" charset="-122"/>
              </a:rPr>
              <a:t>程度</a:t>
            </a:r>
            <a:endParaRPr lang="en-US" altLang="zh-CN" sz="2600" b="1" dirty="0" smtClean="0">
              <a:latin typeface="楷体" pitchFamily="49" charset="-122"/>
              <a:ea typeface="楷体" pitchFamily="49" charset="-122"/>
            </a:endParaRPr>
          </a:p>
          <a:p>
            <a:pPr marL="0" indent="0">
              <a:lnSpc>
                <a:spcPct val="125000"/>
              </a:lnSpc>
              <a:buNone/>
            </a:pPr>
            <a:r>
              <a:rPr lang="zh-CN" altLang="en-US" sz="2600" b="1" dirty="0" smtClean="0">
                <a:latin typeface="楷体" pitchFamily="49" charset="-122"/>
                <a:ea typeface="楷体" pitchFamily="49" charset="-122"/>
              </a:rPr>
              <a:t>（</a:t>
            </a:r>
            <a:r>
              <a:rPr lang="en-US" altLang="zh-CN" sz="2600" b="1" dirty="0" smtClean="0">
                <a:latin typeface="楷体" pitchFamily="49" charset="-122"/>
                <a:ea typeface="楷体" pitchFamily="49" charset="-122"/>
              </a:rPr>
              <a:t>3</a:t>
            </a:r>
            <a:r>
              <a:rPr lang="zh-CN" altLang="en-US" sz="2600" b="1" dirty="0" smtClean="0">
                <a:latin typeface="楷体" pitchFamily="49" charset="-122"/>
                <a:ea typeface="楷体" pitchFamily="49" charset="-122"/>
              </a:rPr>
              <a:t>）能够准确</a:t>
            </a:r>
            <a:r>
              <a:rPr lang="zh-CN" altLang="en-US" sz="2600" b="1" dirty="0">
                <a:latin typeface="楷体" pitchFamily="49" charset="-122"/>
                <a:ea typeface="楷体" pitchFamily="49" charset="-122"/>
              </a:rPr>
              <a:t>评估学习者的心理状态及参与自身</a:t>
            </a:r>
            <a:r>
              <a:rPr lang="zh-CN" altLang="en-US" sz="2600" b="1" dirty="0" smtClean="0">
                <a:latin typeface="楷体" pitchFamily="49" charset="-122"/>
                <a:ea typeface="楷体" pitchFamily="49" charset="-122"/>
              </a:rPr>
              <a:t>健康管理</a:t>
            </a:r>
            <a:r>
              <a:rPr lang="zh-CN" altLang="en-US" sz="2600" b="1" dirty="0">
                <a:latin typeface="楷体" pitchFamily="49" charset="-122"/>
                <a:ea typeface="楷体" pitchFamily="49" charset="-122"/>
              </a:rPr>
              <a:t>的</a:t>
            </a:r>
            <a:r>
              <a:rPr lang="zh-CN" altLang="en-US" sz="2600" b="1" dirty="0" smtClean="0">
                <a:latin typeface="楷体" pitchFamily="49" charset="-122"/>
                <a:ea typeface="楷体" pitchFamily="49" charset="-122"/>
              </a:rPr>
              <a:t>态度</a:t>
            </a:r>
            <a:endParaRPr lang="en-US" altLang="zh-CN" sz="2600" b="1" dirty="0" smtClean="0">
              <a:latin typeface="楷体" pitchFamily="49" charset="-122"/>
              <a:ea typeface="楷体" pitchFamily="49" charset="-122"/>
            </a:endParaRPr>
          </a:p>
          <a:p>
            <a:pPr marL="0" indent="0">
              <a:lnSpc>
                <a:spcPct val="125000"/>
              </a:lnSpc>
              <a:buNone/>
            </a:pPr>
            <a:r>
              <a:rPr lang="zh-CN" altLang="en-US" sz="2600" b="1" dirty="0" smtClean="0">
                <a:latin typeface="楷体" pitchFamily="49" charset="-122"/>
                <a:ea typeface="楷体" pitchFamily="49" charset="-122"/>
              </a:rPr>
              <a:t>（</a:t>
            </a:r>
            <a:r>
              <a:rPr lang="en-US" altLang="zh-CN" sz="2600" b="1" dirty="0" smtClean="0">
                <a:latin typeface="楷体" pitchFamily="49" charset="-122"/>
                <a:ea typeface="楷体" pitchFamily="49" charset="-122"/>
              </a:rPr>
              <a:t>4</a:t>
            </a:r>
            <a:r>
              <a:rPr lang="zh-CN" altLang="en-US" sz="2600" b="1" dirty="0" smtClean="0">
                <a:latin typeface="楷体" pitchFamily="49" charset="-122"/>
                <a:ea typeface="楷体" pitchFamily="49" charset="-122"/>
              </a:rPr>
              <a:t>）能够识别</a:t>
            </a:r>
            <a:r>
              <a:rPr lang="zh-CN" altLang="en-US" sz="2600" b="1" dirty="0">
                <a:latin typeface="楷体" pitchFamily="49" charset="-122"/>
                <a:ea typeface="楷体" pitchFamily="49" charset="-122"/>
              </a:rPr>
              <a:t>和分析影响学习者健康的相关</a:t>
            </a:r>
            <a:r>
              <a:rPr lang="zh-CN" altLang="en-US" sz="2600" b="1" dirty="0" smtClean="0">
                <a:latin typeface="楷体" pitchFamily="49" charset="-122"/>
                <a:ea typeface="楷体" pitchFamily="49" charset="-122"/>
              </a:rPr>
              <a:t>行为</a:t>
            </a:r>
            <a:endParaRPr lang="en-US" altLang="zh-CN" sz="2600" b="1" dirty="0" smtClean="0">
              <a:latin typeface="楷体" pitchFamily="49" charset="-122"/>
              <a:ea typeface="楷体" pitchFamily="49" charset="-122"/>
            </a:endParaRPr>
          </a:p>
          <a:p>
            <a:pPr marL="0" indent="0">
              <a:lnSpc>
                <a:spcPct val="125000"/>
              </a:lnSpc>
              <a:buNone/>
            </a:pPr>
            <a:r>
              <a:rPr lang="zh-CN" altLang="en-US" sz="2600" b="1" dirty="0" smtClean="0">
                <a:latin typeface="楷体" pitchFamily="49" charset="-122"/>
                <a:ea typeface="楷体" pitchFamily="49" charset="-122"/>
              </a:rPr>
              <a:t>（</a:t>
            </a:r>
            <a:r>
              <a:rPr lang="en-US" altLang="zh-CN" sz="2600" b="1" dirty="0" smtClean="0">
                <a:latin typeface="楷体" pitchFamily="49" charset="-122"/>
                <a:ea typeface="楷体" pitchFamily="49" charset="-122"/>
              </a:rPr>
              <a:t>5</a:t>
            </a:r>
            <a:r>
              <a:rPr lang="zh-CN" altLang="en-US" sz="2600" b="1" dirty="0" smtClean="0">
                <a:latin typeface="楷体" pitchFamily="49" charset="-122"/>
                <a:ea typeface="楷体" pitchFamily="49" charset="-122"/>
              </a:rPr>
              <a:t>）能够识别</a:t>
            </a:r>
            <a:r>
              <a:rPr lang="zh-CN" altLang="en-US" sz="2600" b="1" dirty="0">
                <a:latin typeface="楷体" pitchFamily="49" charset="-122"/>
                <a:ea typeface="楷体" pitchFamily="49" charset="-122"/>
              </a:rPr>
              <a:t>和分析影响学习者学习的个人因素，如年龄、听力、视力、记忆力、疾病</a:t>
            </a:r>
            <a:r>
              <a:rPr lang="zh-CN" altLang="en-US" sz="2600" b="1" dirty="0" smtClean="0">
                <a:latin typeface="楷体" pitchFamily="49" charset="-122"/>
                <a:ea typeface="楷体" pitchFamily="49" charset="-122"/>
              </a:rPr>
              <a:t>状态</a:t>
            </a:r>
            <a:endParaRPr lang="en-US" altLang="zh-CN" sz="2600" b="1" dirty="0" smtClean="0">
              <a:latin typeface="楷体" pitchFamily="49" charset="-122"/>
              <a:ea typeface="楷体" pitchFamily="49" charset="-122"/>
            </a:endParaRPr>
          </a:p>
        </p:txBody>
      </p:sp>
    </p:spTree>
    <p:extLst>
      <p:ext uri="{BB962C8B-B14F-4D97-AF65-F5344CB8AC3E}">
        <p14:creationId xmlns:p14="http://schemas.microsoft.com/office/powerpoint/2010/main" val="127566810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7776000" cy="418058"/>
          </a:xfrm>
        </p:spPr>
        <p:txBody>
          <a:bodyPr>
            <a:normAutofit fontScale="90000"/>
          </a:bodyPr>
          <a:lstStyle/>
          <a:p>
            <a:endParaRPr lang="zh-CN" altLang="en-US" dirty="0"/>
          </a:p>
        </p:txBody>
      </p:sp>
      <p:sp>
        <p:nvSpPr>
          <p:cNvPr id="3" name="内容占位符 2"/>
          <p:cNvSpPr>
            <a:spLocks noGrp="1"/>
          </p:cNvSpPr>
          <p:nvPr>
            <p:ph idx="1"/>
          </p:nvPr>
        </p:nvSpPr>
        <p:spPr>
          <a:xfrm>
            <a:off x="755576" y="980728"/>
            <a:ext cx="8085584" cy="5544616"/>
          </a:xfrm>
        </p:spPr>
        <p:txBody>
          <a:bodyPr>
            <a:normAutofit/>
          </a:bodyPr>
          <a:lstStyle/>
          <a:p>
            <a:pPr marL="0" indent="0">
              <a:lnSpc>
                <a:spcPct val="125000"/>
              </a:lnSpc>
              <a:buNone/>
            </a:pPr>
            <a:r>
              <a:rPr lang="zh-CN" altLang="en-US" sz="2800" b="1" dirty="0">
                <a:latin typeface="楷体" pitchFamily="49" charset="-122"/>
                <a:ea typeface="楷体" pitchFamily="49" charset="-122"/>
              </a:rPr>
              <a:t>（</a:t>
            </a:r>
            <a:r>
              <a:rPr lang="en-US" altLang="zh-CN" sz="2800" b="1" dirty="0">
                <a:latin typeface="楷体" pitchFamily="49" charset="-122"/>
                <a:ea typeface="楷体" pitchFamily="49" charset="-122"/>
              </a:rPr>
              <a:t>6</a:t>
            </a:r>
            <a:r>
              <a:rPr lang="zh-CN" altLang="en-US" sz="2800" b="1" dirty="0">
                <a:latin typeface="楷体" pitchFamily="49" charset="-122"/>
                <a:ea typeface="楷体" pitchFamily="49" charset="-122"/>
              </a:rPr>
              <a:t>）能够识别和分析影响学习者学习的家庭及环境因素，如家庭成员的健康信念、家庭支持、朋友的影响、社区卫生保健的条件等</a:t>
            </a:r>
          </a:p>
          <a:p>
            <a:pPr marL="0" indent="0">
              <a:lnSpc>
                <a:spcPct val="125000"/>
              </a:lnSpc>
              <a:buNone/>
            </a:pPr>
            <a:r>
              <a:rPr lang="zh-CN" altLang="en-US" sz="2800" b="1" dirty="0" smtClean="0">
                <a:latin typeface="楷体" pitchFamily="49" charset="-122"/>
                <a:ea typeface="楷体" pitchFamily="49" charset="-122"/>
              </a:rPr>
              <a:t>（</a:t>
            </a:r>
            <a:r>
              <a:rPr lang="en-US" altLang="zh-CN" sz="2800" b="1" dirty="0" smtClean="0">
                <a:latin typeface="楷体" pitchFamily="49" charset="-122"/>
                <a:ea typeface="楷体" pitchFamily="49" charset="-122"/>
              </a:rPr>
              <a:t>7</a:t>
            </a:r>
            <a:r>
              <a:rPr lang="zh-CN" altLang="en-US" sz="2800" b="1" dirty="0" smtClean="0">
                <a:latin typeface="楷体" pitchFamily="49" charset="-122"/>
                <a:ea typeface="楷体" pitchFamily="49" charset="-122"/>
              </a:rPr>
              <a:t>）能够</a:t>
            </a:r>
            <a:r>
              <a:rPr lang="zh-CN" altLang="en-US" sz="2800" b="1" dirty="0">
                <a:latin typeface="楷体" pitchFamily="49" charset="-122"/>
                <a:ea typeface="楷体" pitchFamily="49" charset="-122"/>
              </a:rPr>
              <a:t>及时、准确地运用复述、澄清、总结等方式来核实所获得</a:t>
            </a:r>
            <a:r>
              <a:rPr lang="zh-CN" altLang="en-US" sz="2800" b="1" dirty="0" smtClean="0">
                <a:latin typeface="楷体" pitchFamily="49" charset="-122"/>
                <a:ea typeface="楷体" pitchFamily="49" charset="-122"/>
              </a:rPr>
              <a:t>信息</a:t>
            </a:r>
            <a:endParaRPr lang="en-US" altLang="zh-CN" sz="2800" b="1" dirty="0" smtClean="0">
              <a:latin typeface="楷体" pitchFamily="49" charset="-122"/>
              <a:ea typeface="楷体" pitchFamily="49" charset="-122"/>
            </a:endParaRPr>
          </a:p>
          <a:p>
            <a:pPr marL="0" indent="0">
              <a:lnSpc>
                <a:spcPct val="125000"/>
              </a:lnSpc>
              <a:buNone/>
            </a:pPr>
            <a:r>
              <a:rPr lang="zh-CN" altLang="en-US" sz="2800" b="1" dirty="0" smtClean="0">
                <a:latin typeface="楷体" pitchFamily="49" charset="-122"/>
                <a:ea typeface="楷体" pitchFamily="49" charset="-122"/>
              </a:rPr>
              <a:t>（</a:t>
            </a:r>
            <a:r>
              <a:rPr lang="en-US" altLang="zh-CN" sz="2800" b="1" dirty="0" smtClean="0">
                <a:latin typeface="楷体" pitchFamily="49" charset="-122"/>
                <a:ea typeface="楷体" pitchFamily="49" charset="-122"/>
              </a:rPr>
              <a:t>8</a:t>
            </a:r>
            <a:r>
              <a:rPr lang="zh-CN" altLang="en-US" sz="2800" b="1" dirty="0" smtClean="0">
                <a:latin typeface="楷体" pitchFamily="49" charset="-122"/>
                <a:ea typeface="楷体" pitchFamily="49" charset="-122"/>
              </a:rPr>
              <a:t>）能够</a:t>
            </a:r>
            <a:r>
              <a:rPr lang="zh-CN" altLang="en-US" sz="2800" b="1" dirty="0">
                <a:latin typeface="楷体" pitchFamily="49" charset="-122"/>
                <a:ea typeface="楷体" pitchFamily="49" charset="-122"/>
              </a:rPr>
              <a:t>对现有的教育资源进行评估，如教学设备，教学环境、教学辅助用具等</a:t>
            </a:r>
            <a:endParaRPr lang="zh-CN" altLang="en-US" sz="2800" b="1" dirty="0">
              <a:latin typeface="楷体" pitchFamily="49" charset="-122"/>
              <a:ea typeface="楷体" pitchFamily="49" charset="-122"/>
            </a:endParaRPr>
          </a:p>
        </p:txBody>
      </p:sp>
    </p:spTree>
    <p:extLst>
      <p:ext uri="{BB962C8B-B14F-4D97-AF65-F5344CB8AC3E}">
        <p14:creationId xmlns:p14="http://schemas.microsoft.com/office/powerpoint/2010/main" val="242061315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7776000" cy="346050"/>
          </a:xfrm>
        </p:spPr>
        <p:txBody>
          <a:bodyPr>
            <a:normAutofit fontScale="90000"/>
          </a:bodyPr>
          <a:lstStyle/>
          <a:p>
            <a:endParaRPr lang="zh-CN" altLang="en-US" dirty="0"/>
          </a:p>
        </p:txBody>
      </p:sp>
      <p:sp>
        <p:nvSpPr>
          <p:cNvPr id="3" name="内容占位符 2"/>
          <p:cNvSpPr>
            <a:spLocks noGrp="1"/>
          </p:cNvSpPr>
          <p:nvPr>
            <p:ph idx="1"/>
          </p:nvPr>
        </p:nvSpPr>
        <p:spPr>
          <a:xfrm>
            <a:off x="611560" y="404664"/>
            <a:ext cx="8229600" cy="6192688"/>
          </a:xfrm>
        </p:spPr>
        <p:txBody>
          <a:bodyPr>
            <a:normAutofit fontScale="92500" lnSpcReduction="10000"/>
          </a:bodyPr>
          <a:lstStyle/>
          <a:p>
            <a:pPr marL="0" indent="0">
              <a:lnSpc>
                <a:spcPct val="125000"/>
              </a:lnSpc>
              <a:buNone/>
            </a:pPr>
            <a:r>
              <a:rPr lang="en-US" altLang="zh-CN" sz="2800" b="1" dirty="0" smtClean="0">
                <a:solidFill>
                  <a:srgbClr val="C00000"/>
                </a:solidFill>
              </a:rPr>
              <a:t>  -</a:t>
            </a:r>
            <a:r>
              <a:rPr lang="zh-CN" altLang="en-US" sz="2800" b="1" dirty="0" smtClean="0">
                <a:solidFill>
                  <a:srgbClr val="C00000"/>
                </a:solidFill>
              </a:rPr>
              <a:t>计划能力</a:t>
            </a:r>
            <a:endParaRPr lang="en-US" altLang="zh-CN" sz="2800" b="1" dirty="0" smtClean="0">
              <a:solidFill>
                <a:srgbClr val="C00000"/>
              </a:solidFill>
            </a:endParaRPr>
          </a:p>
          <a:p>
            <a:pPr marL="0" indent="0">
              <a:lnSpc>
                <a:spcPct val="125000"/>
              </a:lnSpc>
              <a:buNone/>
            </a:pPr>
            <a:r>
              <a:rPr lang="en-US" altLang="zh-CN" sz="2800" b="1" dirty="0"/>
              <a:t> </a:t>
            </a:r>
            <a:r>
              <a:rPr lang="zh-CN" altLang="en-US" sz="2800" b="1" dirty="0" smtClean="0">
                <a:latin typeface="楷体" pitchFamily="49" charset="-122"/>
                <a:ea typeface="楷体" pitchFamily="49" charset="-122"/>
              </a:rPr>
              <a:t>（</a:t>
            </a:r>
            <a:r>
              <a:rPr lang="en-US" altLang="zh-CN" sz="2800" b="1" dirty="0" smtClean="0">
                <a:latin typeface="楷体" pitchFamily="49" charset="-122"/>
                <a:ea typeface="楷体" pitchFamily="49" charset="-122"/>
              </a:rPr>
              <a:t>9</a:t>
            </a:r>
            <a:r>
              <a:rPr lang="zh-CN" altLang="en-US" sz="2800" b="1" dirty="0" smtClean="0">
                <a:latin typeface="楷体" pitchFamily="49" charset="-122"/>
                <a:ea typeface="楷体" pitchFamily="49" charset="-122"/>
              </a:rPr>
              <a:t>）在制定</a:t>
            </a:r>
            <a:r>
              <a:rPr lang="zh-CN" altLang="en-US" sz="2800" b="1" dirty="0">
                <a:latin typeface="楷体" pitchFamily="49" charset="-122"/>
                <a:ea typeface="楷体" pitchFamily="49" charset="-122"/>
              </a:rPr>
              <a:t>健康教育目标时能够从知识、态度及行为三个领域分别进行</a:t>
            </a:r>
            <a:r>
              <a:rPr lang="zh-CN" altLang="en-US" sz="2800" b="1" dirty="0" smtClean="0">
                <a:latin typeface="楷体" pitchFamily="49" charset="-122"/>
                <a:ea typeface="楷体" pitchFamily="49" charset="-122"/>
              </a:rPr>
              <a:t>考虑</a:t>
            </a:r>
            <a:endParaRPr lang="en-US" altLang="zh-CN" sz="2800" b="1" dirty="0" smtClean="0">
              <a:latin typeface="楷体" pitchFamily="49" charset="-122"/>
              <a:ea typeface="楷体" pitchFamily="49" charset="-122"/>
            </a:endParaRPr>
          </a:p>
          <a:p>
            <a:pPr marL="0" indent="0">
              <a:lnSpc>
                <a:spcPct val="125000"/>
              </a:lnSpc>
              <a:buNone/>
            </a:pPr>
            <a:r>
              <a:rPr lang="zh-CN" altLang="en-US" sz="2800" b="1" dirty="0" smtClean="0">
                <a:latin typeface="楷体" pitchFamily="49" charset="-122"/>
                <a:ea typeface="楷体" pitchFamily="49" charset="-122"/>
              </a:rPr>
              <a:t>（</a:t>
            </a:r>
            <a:r>
              <a:rPr lang="en-US" altLang="zh-CN" sz="2800" b="1" dirty="0" smtClean="0">
                <a:latin typeface="楷体" pitchFamily="49" charset="-122"/>
                <a:ea typeface="楷体" pitchFamily="49" charset="-122"/>
              </a:rPr>
              <a:t>10</a:t>
            </a:r>
            <a:r>
              <a:rPr lang="zh-CN" altLang="en-US" sz="2800" b="1" dirty="0" smtClean="0">
                <a:latin typeface="楷体" pitchFamily="49" charset="-122"/>
                <a:ea typeface="楷体" pitchFamily="49" charset="-122"/>
              </a:rPr>
              <a:t>）能够</a:t>
            </a:r>
            <a:r>
              <a:rPr lang="zh-CN" altLang="en-US" sz="2800" b="1" dirty="0">
                <a:latin typeface="楷体" pitchFamily="49" charset="-122"/>
                <a:ea typeface="楷体" pitchFamily="49" charset="-122"/>
              </a:rPr>
              <a:t>根据学习者的不同情况，为其选择不同的教育内容</a:t>
            </a:r>
            <a:endParaRPr lang="en-US" altLang="zh-CN" sz="2800" b="1" dirty="0" smtClean="0">
              <a:latin typeface="楷体" pitchFamily="49" charset="-122"/>
              <a:ea typeface="楷体" pitchFamily="49" charset="-122"/>
            </a:endParaRPr>
          </a:p>
          <a:p>
            <a:pPr marL="0" indent="0">
              <a:lnSpc>
                <a:spcPct val="125000"/>
              </a:lnSpc>
              <a:buNone/>
            </a:pPr>
            <a:r>
              <a:rPr lang="zh-CN" altLang="en-US" sz="2800" b="1" dirty="0" smtClean="0">
                <a:latin typeface="楷体" pitchFamily="49" charset="-122"/>
                <a:ea typeface="楷体" pitchFamily="49" charset="-122"/>
              </a:rPr>
              <a:t>（</a:t>
            </a:r>
            <a:r>
              <a:rPr lang="en-US" altLang="zh-CN" sz="2800" b="1" dirty="0" smtClean="0">
                <a:latin typeface="楷体" pitchFamily="49" charset="-122"/>
                <a:ea typeface="楷体" pitchFamily="49" charset="-122"/>
              </a:rPr>
              <a:t>11</a:t>
            </a:r>
            <a:r>
              <a:rPr lang="zh-CN" altLang="en-US" sz="2800" b="1" dirty="0" smtClean="0">
                <a:latin typeface="楷体" pitchFamily="49" charset="-122"/>
                <a:ea typeface="楷体" pitchFamily="49" charset="-122"/>
              </a:rPr>
              <a:t>）能够</a:t>
            </a:r>
            <a:r>
              <a:rPr lang="zh-CN" altLang="en-US" sz="2800" b="1" dirty="0">
                <a:latin typeface="楷体" pitchFamily="49" charset="-122"/>
                <a:ea typeface="楷体" pitchFamily="49" charset="-122"/>
              </a:rPr>
              <a:t>按照健康教育需求的优先顺序和健康教育内容多少，制定切实可行的健康教育计划</a:t>
            </a:r>
          </a:p>
          <a:p>
            <a:pPr marL="0" indent="0">
              <a:lnSpc>
                <a:spcPct val="125000"/>
              </a:lnSpc>
              <a:buNone/>
            </a:pPr>
            <a:r>
              <a:rPr lang="zh-CN" altLang="en-US" sz="2800" b="1" dirty="0">
                <a:latin typeface="楷体" pitchFamily="49" charset="-122"/>
                <a:ea typeface="楷体" pitchFamily="49" charset="-122"/>
              </a:rPr>
              <a:t>（包括时间、内容的选择等</a:t>
            </a:r>
            <a:r>
              <a:rPr lang="zh-CN" altLang="en-US" sz="2800" b="1" dirty="0" smtClean="0">
                <a:latin typeface="楷体" pitchFamily="49" charset="-122"/>
                <a:ea typeface="楷体" pitchFamily="49" charset="-122"/>
              </a:rPr>
              <a:t>）</a:t>
            </a:r>
            <a:endParaRPr lang="en-US" altLang="zh-CN" sz="2800" b="1" dirty="0" smtClean="0">
              <a:latin typeface="楷体" pitchFamily="49" charset="-122"/>
              <a:ea typeface="楷体" pitchFamily="49" charset="-122"/>
            </a:endParaRPr>
          </a:p>
          <a:p>
            <a:pPr marL="0" indent="0">
              <a:lnSpc>
                <a:spcPct val="125000"/>
              </a:lnSpc>
              <a:buNone/>
            </a:pPr>
            <a:r>
              <a:rPr lang="zh-CN" altLang="en-US" sz="2800" b="1" dirty="0" smtClean="0">
                <a:latin typeface="楷体" pitchFamily="49" charset="-122"/>
                <a:ea typeface="楷体" pitchFamily="49" charset="-122"/>
              </a:rPr>
              <a:t>（</a:t>
            </a:r>
            <a:r>
              <a:rPr lang="en-US" altLang="zh-CN" sz="2800" b="1" dirty="0" smtClean="0">
                <a:latin typeface="楷体" pitchFamily="49" charset="-122"/>
                <a:ea typeface="楷体" pitchFamily="49" charset="-122"/>
              </a:rPr>
              <a:t>12</a:t>
            </a:r>
            <a:r>
              <a:rPr lang="zh-CN" altLang="en-US" sz="2800" b="1" dirty="0" smtClean="0">
                <a:latin typeface="楷体" pitchFamily="49" charset="-122"/>
                <a:ea typeface="楷体" pitchFamily="49" charset="-122"/>
              </a:rPr>
              <a:t>）能够</a:t>
            </a:r>
            <a:r>
              <a:rPr lang="zh-CN" altLang="en-US" sz="2800" b="1" dirty="0">
                <a:latin typeface="楷体" pitchFamily="49" charset="-122"/>
                <a:ea typeface="楷体" pitchFamily="49" charset="-122"/>
              </a:rPr>
              <a:t>根据健康教育的内容与学习者的特点选择适宜且多样的健康教育</a:t>
            </a:r>
            <a:r>
              <a:rPr lang="zh-CN" altLang="en-US" sz="2800" b="1" dirty="0" smtClean="0">
                <a:latin typeface="楷体" pitchFamily="49" charset="-122"/>
                <a:ea typeface="楷体" pitchFamily="49" charset="-122"/>
              </a:rPr>
              <a:t>方式</a:t>
            </a:r>
            <a:endParaRPr lang="en-US" altLang="zh-CN" sz="2800" b="1" dirty="0" smtClean="0">
              <a:latin typeface="楷体" pitchFamily="49" charset="-122"/>
              <a:ea typeface="楷体" pitchFamily="49" charset="-122"/>
            </a:endParaRPr>
          </a:p>
          <a:p>
            <a:pPr marL="0" indent="0">
              <a:lnSpc>
                <a:spcPct val="125000"/>
              </a:lnSpc>
              <a:buNone/>
            </a:pPr>
            <a:r>
              <a:rPr lang="zh-CN" altLang="en-US" sz="2800" b="1" dirty="0" smtClean="0">
                <a:latin typeface="楷体" pitchFamily="49" charset="-122"/>
                <a:ea typeface="楷体" pitchFamily="49" charset="-122"/>
              </a:rPr>
              <a:t>（</a:t>
            </a:r>
            <a:r>
              <a:rPr lang="en-US" altLang="zh-CN" sz="2800" b="1" dirty="0" smtClean="0">
                <a:latin typeface="楷体" pitchFamily="49" charset="-122"/>
                <a:ea typeface="楷体" pitchFamily="49" charset="-122"/>
              </a:rPr>
              <a:t>13</a:t>
            </a:r>
            <a:r>
              <a:rPr lang="zh-CN" altLang="en-US" sz="2800" b="1" dirty="0" smtClean="0">
                <a:latin typeface="楷体" pitchFamily="49" charset="-122"/>
                <a:ea typeface="楷体" pitchFamily="49" charset="-122"/>
              </a:rPr>
              <a:t>）能够</a:t>
            </a:r>
            <a:r>
              <a:rPr lang="zh-CN" altLang="en-US" sz="2800" b="1" dirty="0">
                <a:latin typeface="楷体" pitchFamily="49" charset="-122"/>
                <a:ea typeface="楷体" pitchFamily="49" charset="-122"/>
              </a:rPr>
              <a:t>选择既能达到目标又相对经济的健康教育方式</a:t>
            </a:r>
          </a:p>
        </p:txBody>
      </p:sp>
    </p:spTree>
    <p:extLst>
      <p:ext uri="{BB962C8B-B14F-4D97-AF65-F5344CB8AC3E}">
        <p14:creationId xmlns:p14="http://schemas.microsoft.com/office/powerpoint/2010/main" val="290571606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7776000" cy="562074"/>
          </a:xfrm>
        </p:spPr>
        <p:txBody>
          <a:bodyPr>
            <a:normAutofit fontScale="90000"/>
          </a:bodyPr>
          <a:lstStyle/>
          <a:p>
            <a:endParaRPr lang="zh-CN" altLang="en-US" dirty="0"/>
          </a:p>
        </p:txBody>
      </p:sp>
      <p:sp>
        <p:nvSpPr>
          <p:cNvPr id="3" name="内容占位符 2"/>
          <p:cNvSpPr>
            <a:spLocks noGrp="1"/>
          </p:cNvSpPr>
          <p:nvPr>
            <p:ph idx="1"/>
          </p:nvPr>
        </p:nvSpPr>
        <p:spPr>
          <a:xfrm>
            <a:off x="539552" y="764704"/>
            <a:ext cx="8229600" cy="5256584"/>
          </a:xfrm>
        </p:spPr>
        <p:txBody>
          <a:bodyPr>
            <a:normAutofit fontScale="92500" lnSpcReduction="20000"/>
          </a:bodyPr>
          <a:lstStyle/>
          <a:p>
            <a:pPr marL="0" indent="0">
              <a:lnSpc>
                <a:spcPct val="125000"/>
              </a:lnSpc>
              <a:buNone/>
            </a:pPr>
            <a:r>
              <a:rPr lang="en-US" altLang="zh-CN" dirty="0" smtClean="0"/>
              <a:t>- </a:t>
            </a:r>
            <a:r>
              <a:rPr lang="zh-CN" altLang="en-US" sz="3000" b="1" dirty="0" smtClean="0">
                <a:solidFill>
                  <a:srgbClr val="C00000"/>
                </a:solidFill>
              </a:rPr>
              <a:t>实施</a:t>
            </a:r>
            <a:r>
              <a:rPr lang="zh-CN" altLang="en-US" sz="3000" b="1" dirty="0">
                <a:solidFill>
                  <a:srgbClr val="C00000"/>
                </a:solidFill>
              </a:rPr>
              <a:t>与评价能力</a:t>
            </a:r>
            <a:endParaRPr lang="en-US" altLang="zh-CN" sz="3000" b="1" dirty="0">
              <a:solidFill>
                <a:srgbClr val="C00000"/>
              </a:solidFill>
            </a:endParaRPr>
          </a:p>
          <a:p>
            <a:pPr marL="0" indent="0">
              <a:lnSpc>
                <a:spcPct val="125000"/>
              </a:lnSpc>
              <a:buNone/>
            </a:pPr>
            <a:r>
              <a:rPr lang="zh-CN" altLang="en-US" sz="3000" b="1" dirty="0" smtClean="0">
                <a:latin typeface="楷体" pitchFamily="49" charset="-122"/>
                <a:ea typeface="楷体" pitchFamily="49" charset="-122"/>
              </a:rPr>
              <a:t>（</a:t>
            </a:r>
            <a:r>
              <a:rPr lang="en-US" altLang="zh-CN" sz="3000" b="1" dirty="0" smtClean="0">
                <a:latin typeface="楷体" pitchFamily="49" charset="-122"/>
                <a:ea typeface="楷体" pitchFamily="49" charset="-122"/>
              </a:rPr>
              <a:t>14</a:t>
            </a:r>
            <a:r>
              <a:rPr lang="zh-CN" altLang="en-US" sz="3000" b="1" dirty="0" smtClean="0">
                <a:latin typeface="楷体" pitchFamily="49" charset="-122"/>
                <a:ea typeface="楷体" pitchFamily="49" charset="-122"/>
              </a:rPr>
              <a:t>）</a:t>
            </a:r>
            <a:r>
              <a:rPr lang="zh-CN" altLang="en-US" sz="3000" b="1" dirty="0">
                <a:latin typeface="楷体" pitchFamily="49" charset="-122"/>
                <a:ea typeface="楷体" pitchFamily="49" charset="-122"/>
              </a:rPr>
              <a:t>为了使学习者获得有效的健康教育</a:t>
            </a:r>
            <a:r>
              <a:rPr lang="zh-CN" altLang="en-US" sz="3000" b="1" dirty="0" smtClean="0">
                <a:latin typeface="楷体" pitchFamily="49" charset="-122"/>
                <a:ea typeface="楷体" pitchFamily="49" charset="-122"/>
              </a:rPr>
              <a:t>，能够由浅入深</a:t>
            </a:r>
            <a:r>
              <a:rPr lang="zh-CN" altLang="en-US" sz="3000" b="1" dirty="0">
                <a:latin typeface="楷体" pitchFamily="49" charset="-122"/>
                <a:ea typeface="楷体" pitchFamily="49" charset="-122"/>
              </a:rPr>
              <a:t>、由易到难、由简单到繁杂地展开</a:t>
            </a:r>
            <a:r>
              <a:rPr lang="zh-CN" altLang="en-US" sz="3000" b="1" dirty="0" smtClean="0">
                <a:latin typeface="楷体" pitchFamily="49" charset="-122"/>
                <a:ea typeface="楷体" pitchFamily="49" charset="-122"/>
              </a:rPr>
              <a:t>教学</a:t>
            </a:r>
            <a:r>
              <a:rPr lang="zh-CN" altLang="en-US" sz="3000" b="1" dirty="0">
                <a:latin typeface="楷体" pitchFamily="49" charset="-122"/>
                <a:ea typeface="楷体" pitchFamily="49" charset="-122"/>
              </a:rPr>
              <a:t>活动</a:t>
            </a:r>
            <a:endParaRPr lang="en-US" altLang="zh-CN" sz="3000" b="1" dirty="0" smtClean="0">
              <a:latin typeface="楷体" pitchFamily="49" charset="-122"/>
              <a:ea typeface="楷体" pitchFamily="49" charset="-122"/>
            </a:endParaRPr>
          </a:p>
          <a:p>
            <a:pPr marL="0" indent="0">
              <a:lnSpc>
                <a:spcPct val="125000"/>
              </a:lnSpc>
              <a:buNone/>
            </a:pPr>
            <a:r>
              <a:rPr lang="zh-CN" altLang="en-US" sz="3000" b="1" dirty="0" smtClean="0">
                <a:latin typeface="楷体" pitchFamily="49" charset="-122"/>
                <a:ea typeface="楷体" pitchFamily="49" charset="-122"/>
              </a:rPr>
              <a:t>（</a:t>
            </a:r>
            <a:r>
              <a:rPr lang="en-US" altLang="zh-CN" sz="3000" b="1" dirty="0" smtClean="0">
                <a:latin typeface="楷体" pitchFamily="49" charset="-122"/>
                <a:ea typeface="楷体" pitchFamily="49" charset="-122"/>
              </a:rPr>
              <a:t>15</a:t>
            </a:r>
            <a:r>
              <a:rPr lang="zh-CN" altLang="en-US" sz="3000" b="1" dirty="0" smtClean="0">
                <a:latin typeface="楷体" pitchFamily="49" charset="-122"/>
                <a:ea typeface="楷体" pitchFamily="49" charset="-122"/>
              </a:rPr>
              <a:t>）在</a:t>
            </a:r>
            <a:r>
              <a:rPr lang="zh-CN" altLang="en-US" sz="3000" b="1" dirty="0">
                <a:latin typeface="楷体" pitchFamily="49" charset="-122"/>
                <a:ea typeface="楷体" pitchFamily="49" charset="-122"/>
              </a:rPr>
              <a:t>对学习者进行行为指导前，能够先讲述采取此行为的</a:t>
            </a:r>
            <a:r>
              <a:rPr lang="zh-CN" altLang="en-US" sz="3000" b="1" dirty="0" smtClean="0">
                <a:latin typeface="楷体" pitchFamily="49" charset="-122"/>
                <a:ea typeface="楷体" pitchFamily="49" charset="-122"/>
              </a:rPr>
              <a:t>重要性</a:t>
            </a:r>
            <a:endParaRPr lang="en-US" altLang="zh-CN" sz="3000" b="1" dirty="0" smtClean="0">
              <a:latin typeface="楷体" pitchFamily="49" charset="-122"/>
              <a:ea typeface="楷体" pitchFamily="49" charset="-122"/>
            </a:endParaRPr>
          </a:p>
          <a:p>
            <a:pPr marL="0" indent="0">
              <a:lnSpc>
                <a:spcPct val="125000"/>
              </a:lnSpc>
              <a:buNone/>
            </a:pPr>
            <a:r>
              <a:rPr lang="zh-CN" altLang="en-US" sz="3000" b="1" dirty="0" smtClean="0">
                <a:latin typeface="楷体" pitchFamily="49" charset="-122"/>
                <a:ea typeface="楷体" pitchFamily="49" charset="-122"/>
              </a:rPr>
              <a:t>（</a:t>
            </a:r>
            <a:r>
              <a:rPr lang="en-US" altLang="zh-CN" sz="3000" b="1" dirty="0" smtClean="0">
                <a:latin typeface="楷体" pitchFamily="49" charset="-122"/>
                <a:ea typeface="楷体" pitchFamily="49" charset="-122"/>
              </a:rPr>
              <a:t>16</a:t>
            </a:r>
            <a:r>
              <a:rPr lang="zh-CN" altLang="en-US" sz="3000" b="1" dirty="0" smtClean="0">
                <a:latin typeface="楷体" pitchFamily="49" charset="-122"/>
                <a:ea typeface="楷体" pitchFamily="49" charset="-122"/>
              </a:rPr>
              <a:t>）学习</a:t>
            </a:r>
            <a:r>
              <a:rPr lang="zh-CN" altLang="en-US" sz="3000" b="1" dirty="0">
                <a:latin typeface="楷体" pitchFamily="49" charset="-122"/>
                <a:ea typeface="楷体" pitchFamily="49" charset="-122"/>
              </a:rPr>
              <a:t>者模仿操作时，我在一旁观察、协助，而非直接代替学习者进行</a:t>
            </a:r>
            <a:r>
              <a:rPr lang="zh-CN" altLang="en-US" sz="3000" b="1" dirty="0" smtClean="0">
                <a:latin typeface="楷体" pitchFamily="49" charset="-122"/>
                <a:ea typeface="楷体" pitchFamily="49" charset="-122"/>
              </a:rPr>
              <a:t>操作</a:t>
            </a:r>
            <a:endParaRPr lang="en-US" altLang="zh-CN" sz="3000" b="1" dirty="0" smtClean="0">
              <a:latin typeface="楷体" pitchFamily="49" charset="-122"/>
              <a:ea typeface="楷体" pitchFamily="49" charset="-122"/>
            </a:endParaRPr>
          </a:p>
          <a:p>
            <a:pPr marL="0" indent="0">
              <a:lnSpc>
                <a:spcPct val="125000"/>
              </a:lnSpc>
              <a:buNone/>
            </a:pPr>
            <a:r>
              <a:rPr lang="zh-CN" altLang="en-US" sz="3000" b="1" dirty="0" smtClean="0">
                <a:latin typeface="楷体" pitchFamily="49" charset="-122"/>
                <a:ea typeface="楷体" pitchFamily="49" charset="-122"/>
              </a:rPr>
              <a:t>（</a:t>
            </a:r>
            <a:r>
              <a:rPr lang="en-US" altLang="zh-CN" sz="3000" b="1" dirty="0" smtClean="0">
                <a:latin typeface="楷体" pitchFamily="49" charset="-122"/>
                <a:ea typeface="楷体" pitchFamily="49" charset="-122"/>
              </a:rPr>
              <a:t>17</a:t>
            </a:r>
            <a:r>
              <a:rPr lang="zh-CN" altLang="en-US" sz="3000" b="1" dirty="0" smtClean="0">
                <a:latin typeface="楷体" pitchFamily="49" charset="-122"/>
                <a:ea typeface="楷体" pitchFamily="49" charset="-122"/>
              </a:rPr>
              <a:t>）会</a:t>
            </a:r>
            <a:r>
              <a:rPr lang="zh-CN" altLang="en-US" sz="3000" b="1" dirty="0">
                <a:latin typeface="楷体" pitchFamily="49" charset="-122"/>
                <a:ea typeface="楷体" pitchFamily="49" charset="-122"/>
              </a:rPr>
              <a:t>鼓励学习者反复练习，使其能够</a:t>
            </a:r>
            <a:r>
              <a:rPr lang="zh-CN" altLang="en-US" sz="3000" b="1" dirty="0" smtClean="0">
                <a:latin typeface="楷体" pitchFamily="49" charset="-122"/>
                <a:ea typeface="楷体" pitchFamily="49" charset="-122"/>
              </a:rPr>
              <a:t>熟练掌握</a:t>
            </a:r>
            <a:endParaRPr lang="en-US" altLang="zh-CN" sz="3000" b="1" dirty="0" smtClean="0">
              <a:latin typeface="楷体" pitchFamily="49" charset="-122"/>
              <a:ea typeface="楷体" pitchFamily="49" charset="-122"/>
            </a:endParaRPr>
          </a:p>
          <a:p>
            <a:pPr marL="0" indent="0">
              <a:lnSpc>
                <a:spcPct val="125000"/>
              </a:lnSpc>
              <a:buNone/>
            </a:pPr>
            <a:r>
              <a:rPr lang="zh-CN" altLang="en-US" sz="3000" b="1" dirty="0" smtClean="0">
                <a:latin typeface="楷体" pitchFamily="49" charset="-122"/>
                <a:ea typeface="楷体" pitchFamily="49" charset="-122"/>
              </a:rPr>
              <a:t>（</a:t>
            </a:r>
            <a:r>
              <a:rPr lang="en-US" altLang="zh-CN" sz="3000" b="1" dirty="0" smtClean="0">
                <a:latin typeface="楷体" pitchFamily="49" charset="-122"/>
                <a:ea typeface="楷体" pitchFamily="49" charset="-122"/>
              </a:rPr>
              <a:t>18</a:t>
            </a:r>
            <a:r>
              <a:rPr lang="zh-CN" altLang="en-US" sz="3000" b="1" dirty="0" smtClean="0">
                <a:latin typeface="楷体" pitchFamily="49" charset="-122"/>
                <a:ea typeface="楷体" pitchFamily="49" charset="-122"/>
              </a:rPr>
              <a:t>）能够引导</a:t>
            </a:r>
            <a:r>
              <a:rPr lang="zh-CN" altLang="en-US" sz="3000" b="1" dirty="0">
                <a:latin typeface="楷体" pitchFamily="49" charset="-122"/>
                <a:ea typeface="楷体" pitchFamily="49" charset="-122"/>
              </a:rPr>
              <a:t>学习者进行学习后的自我反思与自我</a:t>
            </a:r>
            <a:r>
              <a:rPr lang="zh-CN" altLang="en-US" sz="3000" b="1" dirty="0" smtClean="0">
                <a:latin typeface="楷体" pitchFamily="49" charset="-122"/>
                <a:ea typeface="楷体" pitchFamily="49" charset="-122"/>
              </a:rPr>
              <a:t>评价</a:t>
            </a:r>
            <a:endParaRPr lang="en-US" altLang="zh-CN" sz="3000" b="1" dirty="0" smtClean="0">
              <a:latin typeface="楷体" pitchFamily="49" charset="-122"/>
              <a:ea typeface="楷体" pitchFamily="49" charset="-122"/>
            </a:endParaRPr>
          </a:p>
        </p:txBody>
      </p:sp>
    </p:spTree>
    <p:extLst>
      <p:ext uri="{BB962C8B-B14F-4D97-AF65-F5344CB8AC3E}">
        <p14:creationId xmlns:p14="http://schemas.microsoft.com/office/powerpoint/2010/main" val="350668676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83568" y="116632"/>
            <a:ext cx="7776000" cy="288032"/>
          </a:xfrm>
        </p:spPr>
        <p:txBody>
          <a:bodyPr>
            <a:normAutofit fontScale="90000"/>
          </a:bodyPr>
          <a:lstStyle/>
          <a:p>
            <a:endParaRPr lang="zh-CN" altLang="en-US" dirty="0"/>
          </a:p>
        </p:txBody>
      </p:sp>
      <p:sp>
        <p:nvSpPr>
          <p:cNvPr id="3" name="内容占位符 2"/>
          <p:cNvSpPr>
            <a:spLocks noGrp="1"/>
          </p:cNvSpPr>
          <p:nvPr>
            <p:ph idx="1"/>
          </p:nvPr>
        </p:nvSpPr>
        <p:spPr>
          <a:xfrm>
            <a:off x="683568" y="404664"/>
            <a:ext cx="8229600" cy="6120680"/>
          </a:xfrm>
        </p:spPr>
        <p:txBody>
          <a:bodyPr>
            <a:normAutofit lnSpcReduction="10000"/>
          </a:bodyPr>
          <a:lstStyle/>
          <a:p>
            <a:pPr marL="0" indent="0">
              <a:lnSpc>
                <a:spcPct val="135000"/>
              </a:lnSpc>
              <a:buNone/>
            </a:pPr>
            <a:r>
              <a:rPr lang="en-US" altLang="zh-CN" dirty="0" smtClean="0"/>
              <a:t>- </a:t>
            </a:r>
            <a:r>
              <a:rPr lang="zh-CN" altLang="en-US" sz="3000" b="1" dirty="0" smtClean="0">
                <a:solidFill>
                  <a:srgbClr val="C00000"/>
                </a:solidFill>
              </a:rPr>
              <a:t>实施</a:t>
            </a:r>
            <a:r>
              <a:rPr lang="zh-CN" altLang="en-US" sz="3000" b="1" dirty="0">
                <a:solidFill>
                  <a:srgbClr val="C00000"/>
                </a:solidFill>
              </a:rPr>
              <a:t>与评价能力</a:t>
            </a:r>
            <a:endParaRPr lang="en-US" altLang="zh-CN" sz="3000" b="1" dirty="0">
              <a:solidFill>
                <a:srgbClr val="C00000"/>
              </a:solidFill>
            </a:endParaRPr>
          </a:p>
          <a:p>
            <a:pPr marL="0" indent="0">
              <a:lnSpc>
                <a:spcPct val="135000"/>
              </a:lnSpc>
              <a:buNone/>
            </a:pPr>
            <a:r>
              <a:rPr lang="zh-CN" altLang="en-US" sz="2800" b="1" dirty="0" smtClean="0">
                <a:latin typeface="楷体" pitchFamily="49" charset="-122"/>
                <a:ea typeface="楷体" pitchFamily="49" charset="-122"/>
              </a:rPr>
              <a:t>（</a:t>
            </a:r>
            <a:r>
              <a:rPr lang="en-US" altLang="zh-CN" sz="2800" b="1" dirty="0" smtClean="0">
                <a:latin typeface="楷体" pitchFamily="49" charset="-122"/>
                <a:ea typeface="楷体" pitchFamily="49" charset="-122"/>
              </a:rPr>
              <a:t>19</a:t>
            </a:r>
            <a:r>
              <a:rPr lang="zh-CN" altLang="en-US" sz="2800" b="1" dirty="0" smtClean="0">
                <a:latin typeface="楷体" pitchFamily="49" charset="-122"/>
                <a:ea typeface="楷体" pitchFamily="49" charset="-122"/>
              </a:rPr>
              <a:t>）能够</a:t>
            </a:r>
            <a:r>
              <a:rPr lang="zh-CN" altLang="en-US" sz="2800" b="1" dirty="0">
                <a:latin typeface="楷体" pitchFamily="49" charset="-122"/>
                <a:ea typeface="楷体" pitchFamily="49" charset="-122"/>
              </a:rPr>
              <a:t>为学习者创造轻松、愉快、安静、舒适的健康教育</a:t>
            </a:r>
            <a:r>
              <a:rPr lang="zh-CN" altLang="en-US" sz="2800" b="1" dirty="0" smtClean="0">
                <a:latin typeface="楷体" pitchFamily="49" charset="-122"/>
                <a:ea typeface="楷体" pitchFamily="49" charset="-122"/>
              </a:rPr>
              <a:t>环境</a:t>
            </a:r>
            <a:endParaRPr lang="en-US" altLang="zh-CN" sz="2800" b="1" dirty="0" smtClean="0">
              <a:latin typeface="楷体" pitchFamily="49" charset="-122"/>
              <a:ea typeface="楷体" pitchFamily="49" charset="-122"/>
            </a:endParaRPr>
          </a:p>
          <a:p>
            <a:pPr marL="0" indent="0">
              <a:lnSpc>
                <a:spcPct val="135000"/>
              </a:lnSpc>
              <a:buNone/>
            </a:pPr>
            <a:r>
              <a:rPr lang="zh-CN" altLang="en-US" sz="2800" b="1" dirty="0" smtClean="0">
                <a:latin typeface="楷体" pitchFamily="49" charset="-122"/>
                <a:ea typeface="楷体" pitchFamily="49" charset="-122"/>
              </a:rPr>
              <a:t>（</a:t>
            </a:r>
            <a:r>
              <a:rPr lang="en-US" altLang="zh-CN" sz="2800" b="1" dirty="0" smtClean="0">
                <a:latin typeface="楷体" pitchFamily="49" charset="-122"/>
                <a:ea typeface="楷体" pitchFamily="49" charset="-122"/>
              </a:rPr>
              <a:t>20</a:t>
            </a:r>
            <a:r>
              <a:rPr lang="zh-CN" altLang="en-US" sz="2800" b="1" dirty="0" smtClean="0">
                <a:latin typeface="楷体" pitchFamily="49" charset="-122"/>
                <a:ea typeface="楷体" pitchFamily="49" charset="-122"/>
              </a:rPr>
              <a:t>）能够</a:t>
            </a:r>
            <a:r>
              <a:rPr lang="zh-CN" altLang="en-US" sz="2800" b="1" dirty="0">
                <a:latin typeface="楷体" pitchFamily="49" charset="-122"/>
                <a:ea typeface="楷体" pitchFamily="49" charset="-122"/>
              </a:rPr>
              <a:t>在健康教育过程中遵循伦理原则，即做到尊重学习者、行为有利于学习者、不</a:t>
            </a:r>
            <a:r>
              <a:rPr lang="zh-CN" altLang="en-US" sz="2800" b="1" dirty="0" smtClean="0">
                <a:latin typeface="楷体" pitchFamily="49" charset="-122"/>
                <a:ea typeface="楷体" pitchFamily="49" charset="-122"/>
              </a:rPr>
              <a:t>伤害学习</a:t>
            </a:r>
            <a:r>
              <a:rPr lang="zh-CN" altLang="en-US" sz="2800" b="1" dirty="0">
                <a:latin typeface="楷体" pitchFamily="49" charset="-122"/>
                <a:ea typeface="楷体" pitchFamily="49" charset="-122"/>
              </a:rPr>
              <a:t>者和对学习者</a:t>
            </a:r>
            <a:r>
              <a:rPr lang="zh-CN" altLang="en-US" sz="2800" b="1" dirty="0" smtClean="0">
                <a:latin typeface="楷体" pitchFamily="49" charset="-122"/>
                <a:ea typeface="楷体" pitchFamily="49" charset="-122"/>
              </a:rPr>
              <a:t>公正</a:t>
            </a:r>
            <a:endParaRPr lang="en-US" altLang="zh-CN" sz="2800" b="1" dirty="0" smtClean="0">
              <a:latin typeface="楷体" pitchFamily="49" charset="-122"/>
              <a:ea typeface="楷体" pitchFamily="49" charset="-122"/>
            </a:endParaRPr>
          </a:p>
          <a:p>
            <a:pPr marL="0" indent="0">
              <a:lnSpc>
                <a:spcPct val="135000"/>
              </a:lnSpc>
              <a:buNone/>
            </a:pPr>
            <a:r>
              <a:rPr lang="zh-CN" altLang="en-US" sz="2800" b="1" dirty="0" smtClean="0">
                <a:latin typeface="楷体" pitchFamily="49" charset="-122"/>
                <a:ea typeface="楷体" pitchFamily="49" charset="-122"/>
              </a:rPr>
              <a:t>（</a:t>
            </a:r>
            <a:r>
              <a:rPr lang="en-US" altLang="zh-CN" sz="2800" b="1" dirty="0" smtClean="0">
                <a:latin typeface="楷体" pitchFamily="49" charset="-122"/>
                <a:ea typeface="楷体" pitchFamily="49" charset="-122"/>
              </a:rPr>
              <a:t>21</a:t>
            </a:r>
            <a:r>
              <a:rPr lang="zh-CN" altLang="en-US" sz="2800" b="1" dirty="0" smtClean="0">
                <a:latin typeface="楷体" pitchFamily="49" charset="-122"/>
                <a:ea typeface="楷体" pitchFamily="49" charset="-122"/>
              </a:rPr>
              <a:t>）能够</a:t>
            </a:r>
            <a:r>
              <a:rPr lang="zh-CN" altLang="en-US" sz="2800" b="1" dirty="0">
                <a:latin typeface="楷体" pitchFamily="49" charset="-122"/>
                <a:ea typeface="楷体" pitchFamily="49" charset="-122"/>
              </a:rPr>
              <a:t>通过让学习者对健康教育内容进行复述或操作等方法来判断教学目标是否</a:t>
            </a:r>
            <a:r>
              <a:rPr lang="zh-CN" altLang="en-US" sz="2800" b="1" dirty="0" smtClean="0">
                <a:latin typeface="楷体" pitchFamily="49" charset="-122"/>
                <a:ea typeface="楷体" pitchFamily="49" charset="-122"/>
              </a:rPr>
              <a:t>实现</a:t>
            </a:r>
            <a:endParaRPr lang="en-US" altLang="zh-CN" sz="2800" b="1" dirty="0" smtClean="0">
              <a:latin typeface="楷体" pitchFamily="49" charset="-122"/>
              <a:ea typeface="楷体" pitchFamily="49" charset="-122"/>
            </a:endParaRPr>
          </a:p>
          <a:p>
            <a:pPr marL="0" indent="0">
              <a:lnSpc>
                <a:spcPct val="135000"/>
              </a:lnSpc>
              <a:buNone/>
            </a:pPr>
            <a:r>
              <a:rPr lang="zh-CN" altLang="en-US" sz="2800" b="1" dirty="0" smtClean="0">
                <a:latin typeface="楷体" pitchFamily="49" charset="-122"/>
                <a:ea typeface="楷体" pitchFamily="49" charset="-122"/>
              </a:rPr>
              <a:t>（</a:t>
            </a:r>
            <a:r>
              <a:rPr lang="en-US" altLang="zh-CN" sz="2800" b="1" dirty="0" smtClean="0">
                <a:latin typeface="楷体" pitchFamily="49" charset="-122"/>
                <a:ea typeface="楷体" pitchFamily="49" charset="-122"/>
              </a:rPr>
              <a:t>22</a:t>
            </a:r>
            <a:r>
              <a:rPr lang="zh-CN" altLang="en-US" sz="2800" b="1" dirty="0" smtClean="0">
                <a:latin typeface="楷体" pitchFamily="49" charset="-122"/>
                <a:ea typeface="楷体" pitchFamily="49" charset="-122"/>
              </a:rPr>
              <a:t>）能够</a:t>
            </a:r>
            <a:r>
              <a:rPr lang="zh-CN" altLang="en-US" sz="2800" b="1" dirty="0">
                <a:latin typeface="楷体" pitchFamily="49" charset="-122"/>
                <a:ea typeface="楷体" pitchFamily="49" charset="-122"/>
              </a:rPr>
              <a:t>根据评价结果，为学习者及时提出建设性的反馈</a:t>
            </a:r>
            <a:endParaRPr lang="zh-CN" altLang="en-US" sz="2800" b="1" dirty="0">
              <a:latin typeface="楷体" pitchFamily="49" charset="-122"/>
              <a:ea typeface="楷体" pitchFamily="49" charset="-122"/>
            </a:endParaRPr>
          </a:p>
        </p:txBody>
      </p:sp>
    </p:spTree>
    <p:extLst>
      <p:ext uri="{BB962C8B-B14F-4D97-AF65-F5344CB8AC3E}">
        <p14:creationId xmlns:p14="http://schemas.microsoft.com/office/powerpoint/2010/main" val="40022711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683568" y="692696"/>
            <a:ext cx="8229600" cy="5390059"/>
          </a:xfrm>
        </p:spPr>
        <p:txBody>
          <a:bodyPr>
            <a:normAutofit lnSpcReduction="10000"/>
          </a:bodyPr>
          <a:lstStyle/>
          <a:p>
            <a:pPr>
              <a:lnSpc>
                <a:spcPct val="125000"/>
              </a:lnSpc>
            </a:pPr>
            <a:r>
              <a:rPr lang="zh-CN" altLang="en-US" b="1" dirty="0" smtClean="0"/>
              <a:t>健康教育服务规范（国家基本公共卫生服务第三版）</a:t>
            </a:r>
            <a:endParaRPr lang="en-US" altLang="zh-CN" b="1" dirty="0" smtClean="0"/>
          </a:p>
          <a:p>
            <a:pPr marL="0" indent="0">
              <a:lnSpc>
                <a:spcPct val="125000"/>
              </a:lnSpc>
              <a:buNone/>
            </a:pPr>
            <a:r>
              <a:rPr lang="en-US" altLang="zh-CN" sz="2800" b="1" dirty="0"/>
              <a:t> </a:t>
            </a:r>
            <a:r>
              <a:rPr lang="en-US" altLang="zh-CN" sz="2800" b="1" dirty="0" smtClean="0"/>
              <a:t>   </a:t>
            </a:r>
            <a:r>
              <a:rPr lang="en-US" altLang="zh-CN" sz="2800" b="1" dirty="0" smtClean="0">
                <a:latin typeface="楷体" pitchFamily="49" charset="-122"/>
                <a:ea typeface="楷体" pitchFamily="49" charset="-122"/>
              </a:rPr>
              <a:t>- </a:t>
            </a:r>
            <a:r>
              <a:rPr lang="zh-CN" altLang="en-US" sz="2800" b="1" dirty="0" smtClean="0">
                <a:latin typeface="楷体" pitchFamily="49" charset="-122"/>
                <a:ea typeface="楷体" pitchFamily="49" charset="-122"/>
              </a:rPr>
              <a:t>宣传普及中国公民健康素养</a:t>
            </a:r>
            <a:endParaRPr lang="en-US" altLang="zh-CN" sz="2800" b="1" dirty="0" smtClean="0">
              <a:latin typeface="楷体" pitchFamily="49" charset="-122"/>
              <a:ea typeface="楷体" pitchFamily="49" charset="-122"/>
            </a:endParaRPr>
          </a:p>
          <a:p>
            <a:pPr marL="0" indent="0">
              <a:lnSpc>
                <a:spcPct val="125000"/>
              </a:lnSpc>
              <a:buNone/>
            </a:pPr>
            <a:r>
              <a:rPr lang="en-US" altLang="zh-CN" sz="2800" b="1" dirty="0">
                <a:latin typeface="楷体" pitchFamily="49" charset="-122"/>
                <a:ea typeface="楷体" pitchFamily="49" charset="-122"/>
              </a:rPr>
              <a:t> </a:t>
            </a:r>
            <a:r>
              <a:rPr lang="en-US" altLang="zh-CN" sz="2800" b="1" dirty="0" smtClean="0">
                <a:latin typeface="楷体" pitchFamily="49" charset="-122"/>
                <a:ea typeface="楷体" pitchFamily="49" charset="-122"/>
              </a:rPr>
              <a:t> - </a:t>
            </a:r>
            <a:r>
              <a:rPr lang="zh-CN" altLang="en-US" sz="2800" b="1" dirty="0" smtClean="0">
                <a:latin typeface="楷体" pitchFamily="49" charset="-122"/>
                <a:ea typeface="楷体" pitchFamily="49" charset="-122"/>
              </a:rPr>
              <a:t>重点人群健康教育</a:t>
            </a:r>
            <a:endParaRPr lang="en-US" altLang="zh-CN" sz="2800" b="1" dirty="0" smtClean="0">
              <a:latin typeface="楷体" pitchFamily="49" charset="-122"/>
              <a:ea typeface="楷体" pitchFamily="49" charset="-122"/>
            </a:endParaRPr>
          </a:p>
          <a:p>
            <a:pPr marL="0" indent="0">
              <a:lnSpc>
                <a:spcPct val="125000"/>
              </a:lnSpc>
              <a:buNone/>
            </a:pPr>
            <a:r>
              <a:rPr lang="en-US" altLang="zh-CN" sz="2800" b="1" dirty="0">
                <a:latin typeface="楷体" pitchFamily="49" charset="-122"/>
                <a:ea typeface="楷体" pitchFamily="49" charset="-122"/>
              </a:rPr>
              <a:t> </a:t>
            </a:r>
            <a:r>
              <a:rPr lang="en-US" altLang="zh-CN" sz="2800" b="1" dirty="0" smtClean="0">
                <a:latin typeface="楷体" pitchFamily="49" charset="-122"/>
                <a:ea typeface="楷体" pitchFamily="49" charset="-122"/>
              </a:rPr>
              <a:t> - </a:t>
            </a:r>
            <a:r>
              <a:rPr lang="zh-CN" altLang="en-US" sz="2800" b="1" dirty="0" smtClean="0">
                <a:latin typeface="楷体" pitchFamily="49" charset="-122"/>
                <a:ea typeface="楷体" pitchFamily="49" charset="-122"/>
              </a:rPr>
              <a:t>健康</a:t>
            </a:r>
            <a:r>
              <a:rPr lang="zh-CN" altLang="en-US" sz="2800" b="1" dirty="0">
                <a:latin typeface="楷体" pitchFamily="49" charset="-122"/>
                <a:ea typeface="楷体" pitchFamily="49" charset="-122"/>
              </a:rPr>
              <a:t>生活方式和可干预危险因素的健康</a:t>
            </a:r>
            <a:r>
              <a:rPr lang="zh-CN" altLang="en-US" sz="2800" b="1" dirty="0" smtClean="0">
                <a:latin typeface="楷体" pitchFamily="49" charset="-122"/>
                <a:ea typeface="楷体" pitchFamily="49" charset="-122"/>
              </a:rPr>
              <a:t>教育</a:t>
            </a:r>
            <a:endParaRPr lang="en-US" altLang="zh-CN" sz="2800" b="1" dirty="0" smtClean="0">
              <a:latin typeface="楷体" pitchFamily="49" charset="-122"/>
              <a:ea typeface="楷体" pitchFamily="49" charset="-122"/>
            </a:endParaRPr>
          </a:p>
          <a:p>
            <a:pPr marL="0" indent="0">
              <a:lnSpc>
                <a:spcPct val="125000"/>
              </a:lnSpc>
              <a:buNone/>
            </a:pPr>
            <a:r>
              <a:rPr lang="zh-CN" altLang="en-US" sz="2800" b="1" dirty="0" smtClean="0">
                <a:latin typeface="楷体" pitchFamily="49" charset="-122"/>
                <a:ea typeface="楷体" pitchFamily="49" charset="-122"/>
              </a:rPr>
              <a:t>  </a:t>
            </a:r>
            <a:r>
              <a:rPr lang="en-US" altLang="zh-CN" sz="2800" b="1" dirty="0" smtClean="0">
                <a:latin typeface="楷体" pitchFamily="49" charset="-122"/>
                <a:ea typeface="楷体" pitchFamily="49" charset="-122"/>
              </a:rPr>
              <a:t>- </a:t>
            </a:r>
            <a:r>
              <a:rPr lang="zh-CN" altLang="en-US" sz="2800" b="1" dirty="0" smtClean="0">
                <a:latin typeface="楷体" pitchFamily="49" charset="-122"/>
                <a:ea typeface="楷体" pitchFamily="49" charset="-122"/>
              </a:rPr>
              <a:t>食品卫生、职业卫生等公共卫生</a:t>
            </a:r>
            <a:r>
              <a:rPr lang="zh-CN" altLang="en-US" sz="2800" b="1" dirty="0">
                <a:latin typeface="楷体" pitchFamily="49" charset="-122"/>
                <a:ea typeface="楷体" pitchFamily="49" charset="-122"/>
              </a:rPr>
              <a:t>问题的健康</a:t>
            </a:r>
            <a:r>
              <a:rPr lang="zh-CN" altLang="en-US" sz="2800" b="1" dirty="0" smtClean="0">
                <a:latin typeface="楷体" pitchFamily="49" charset="-122"/>
                <a:ea typeface="楷体" pitchFamily="49" charset="-122"/>
              </a:rPr>
              <a:t>教</a:t>
            </a:r>
            <a:endParaRPr lang="en-US" altLang="zh-CN" sz="2800" b="1" dirty="0" smtClean="0">
              <a:latin typeface="楷体" pitchFamily="49" charset="-122"/>
              <a:ea typeface="楷体" pitchFamily="49" charset="-122"/>
            </a:endParaRPr>
          </a:p>
          <a:p>
            <a:pPr marL="0" indent="0">
              <a:lnSpc>
                <a:spcPct val="125000"/>
              </a:lnSpc>
              <a:buNone/>
            </a:pPr>
            <a:r>
              <a:rPr lang="en-US" altLang="zh-CN" sz="2800" b="1" dirty="0">
                <a:latin typeface="楷体" pitchFamily="49" charset="-122"/>
                <a:ea typeface="楷体" pitchFamily="49" charset="-122"/>
              </a:rPr>
              <a:t> </a:t>
            </a:r>
            <a:r>
              <a:rPr lang="en-US" altLang="zh-CN" sz="2800" b="1" dirty="0" smtClean="0">
                <a:latin typeface="楷体" pitchFamily="49" charset="-122"/>
                <a:ea typeface="楷体" pitchFamily="49" charset="-122"/>
              </a:rPr>
              <a:t> - </a:t>
            </a:r>
            <a:r>
              <a:rPr lang="zh-CN" altLang="en-US" sz="2800" b="1" dirty="0" smtClean="0">
                <a:latin typeface="楷体" pitchFamily="49" charset="-122"/>
                <a:ea typeface="楷体" pitchFamily="49" charset="-122"/>
              </a:rPr>
              <a:t>突发公共卫生事件健康教育</a:t>
            </a:r>
            <a:endParaRPr lang="en-US" altLang="zh-CN" sz="2800" b="1" dirty="0" smtClean="0">
              <a:latin typeface="楷体" pitchFamily="49" charset="-122"/>
              <a:ea typeface="楷体" pitchFamily="49" charset="-122"/>
            </a:endParaRPr>
          </a:p>
          <a:p>
            <a:pPr marL="0" indent="0">
              <a:lnSpc>
                <a:spcPct val="125000"/>
              </a:lnSpc>
              <a:buNone/>
            </a:pPr>
            <a:r>
              <a:rPr lang="en-US" altLang="zh-CN" sz="2800" b="1" dirty="0">
                <a:latin typeface="楷体" pitchFamily="49" charset="-122"/>
                <a:ea typeface="楷体" pitchFamily="49" charset="-122"/>
              </a:rPr>
              <a:t> </a:t>
            </a:r>
            <a:r>
              <a:rPr lang="en-US" altLang="zh-CN" sz="2800" b="1" dirty="0" smtClean="0">
                <a:latin typeface="楷体" pitchFamily="49" charset="-122"/>
                <a:ea typeface="楷体" pitchFamily="49" charset="-122"/>
              </a:rPr>
              <a:t> - </a:t>
            </a:r>
            <a:r>
              <a:rPr lang="zh-CN" altLang="en-US" sz="2800" b="1" dirty="0" smtClean="0">
                <a:latin typeface="楷体" pitchFamily="49" charset="-122"/>
                <a:ea typeface="楷体" pitchFamily="49" charset="-122"/>
              </a:rPr>
              <a:t>宣传</a:t>
            </a:r>
            <a:r>
              <a:rPr lang="zh-CN" altLang="en-US" sz="2800" b="1" dirty="0">
                <a:latin typeface="楷体" pitchFamily="49" charset="-122"/>
                <a:ea typeface="楷体" pitchFamily="49" charset="-122"/>
              </a:rPr>
              <a:t>普及医疗卫生法律法规及相关</a:t>
            </a:r>
            <a:r>
              <a:rPr lang="zh-CN" altLang="en-US" sz="2800" b="1" dirty="0" smtClean="0">
                <a:latin typeface="楷体" pitchFamily="49" charset="-122"/>
                <a:ea typeface="楷体" pitchFamily="49" charset="-122"/>
              </a:rPr>
              <a:t>政策</a:t>
            </a:r>
            <a:endParaRPr lang="en-US" altLang="zh-CN" sz="2800" b="1" dirty="0" smtClean="0">
              <a:latin typeface="楷体" pitchFamily="49" charset="-122"/>
              <a:ea typeface="楷体" pitchFamily="49" charset="-122"/>
            </a:endParaRPr>
          </a:p>
          <a:p>
            <a:pPr>
              <a:lnSpc>
                <a:spcPct val="125000"/>
              </a:lnSpc>
              <a:buFont typeface="Wingdings" pitchFamily="2" charset="2"/>
              <a:buChar char="u"/>
            </a:pPr>
            <a:r>
              <a:rPr lang="zh-CN" altLang="en-US" b="1" dirty="0">
                <a:solidFill>
                  <a:srgbClr val="C00000"/>
                </a:solidFill>
              </a:rPr>
              <a:t>健康教育融入所有基本卫生服务领域</a:t>
            </a:r>
            <a:endParaRPr lang="en-US" altLang="zh-CN" b="1" dirty="0">
              <a:solidFill>
                <a:srgbClr val="C00000"/>
              </a:solidFill>
            </a:endParaRPr>
          </a:p>
          <a:p>
            <a:pPr marL="0" indent="0">
              <a:lnSpc>
                <a:spcPct val="125000"/>
              </a:lnSpc>
              <a:buNone/>
            </a:pPr>
            <a:endParaRPr lang="zh-CN" altLang="en-US" sz="2800" b="1" dirty="0"/>
          </a:p>
        </p:txBody>
      </p:sp>
      <p:sp>
        <p:nvSpPr>
          <p:cNvPr id="4" name="标题 3"/>
          <p:cNvSpPr>
            <a:spLocks noGrp="1"/>
          </p:cNvSpPr>
          <p:nvPr>
            <p:ph type="title"/>
          </p:nvPr>
        </p:nvSpPr>
        <p:spPr>
          <a:xfrm>
            <a:off x="827584" y="188640"/>
            <a:ext cx="7776000" cy="360040"/>
          </a:xfrm>
        </p:spPr>
        <p:txBody>
          <a:bodyPr>
            <a:normAutofit fontScale="90000"/>
          </a:bodyPr>
          <a:lstStyle/>
          <a:p>
            <a:endParaRPr lang="zh-CN" altLang="en-US" dirty="0"/>
          </a:p>
        </p:txBody>
      </p:sp>
    </p:spTree>
    <p:extLst>
      <p:ext uri="{BB962C8B-B14F-4D97-AF65-F5344CB8AC3E}">
        <p14:creationId xmlns:p14="http://schemas.microsoft.com/office/powerpoint/2010/main" val="314941134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11560" y="260648"/>
            <a:ext cx="7776000" cy="288032"/>
          </a:xfrm>
        </p:spPr>
        <p:txBody>
          <a:bodyPr>
            <a:normAutofit fontScale="90000"/>
          </a:bodyPr>
          <a:lstStyle/>
          <a:p>
            <a:endParaRPr lang="zh-CN" altLang="en-US" dirty="0"/>
          </a:p>
        </p:txBody>
      </p:sp>
      <p:sp>
        <p:nvSpPr>
          <p:cNvPr id="3" name="内容占位符 2"/>
          <p:cNvSpPr>
            <a:spLocks noGrp="1"/>
          </p:cNvSpPr>
          <p:nvPr>
            <p:ph idx="1"/>
          </p:nvPr>
        </p:nvSpPr>
        <p:spPr>
          <a:xfrm>
            <a:off x="683568" y="620688"/>
            <a:ext cx="8229600" cy="5976664"/>
          </a:xfrm>
        </p:spPr>
        <p:txBody>
          <a:bodyPr>
            <a:normAutofit fontScale="85000" lnSpcReduction="20000"/>
          </a:bodyPr>
          <a:lstStyle/>
          <a:p>
            <a:pPr marL="0" indent="0">
              <a:lnSpc>
                <a:spcPct val="145000"/>
              </a:lnSpc>
              <a:buNone/>
            </a:pPr>
            <a:r>
              <a:rPr lang="en-US" altLang="zh-CN" dirty="0" smtClean="0"/>
              <a:t>- </a:t>
            </a:r>
            <a:r>
              <a:rPr lang="zh-CN" altLang="en-US" sz="3000" b="1" dirty="0" smtClean="0">
                <a:solidFill>
                  <a:srgbClr val="C00000"/>
                </a:solidFill>
              </a:rPr>
              <a:t>沟通</a:t>
            </a:r>
            <a:r>
              <a:rPr lang="zh-CN" altLang="en-US" sz="3000" b="1" dirty="0">
                <a:solidFill>
                  <a:srgbClr val="C00000"/>
                </a:solidFill>
              </a:rPr>
              <a:t>与学习能力</a:t>
            </a:r>
          </a:p>
          <a:p>
            <a:pPr marL="0" indent="0">
              <a:lnSpc>
                <a:spcPct val="145000"/>
              </a:lnSpc>
              <a:buNone/>
            </a:pPr>
            <a:r>
              <a:rPr lang="zh-CN" altLang="en-US" sz="2800" b="1" dirty="0" smtClean="0">
                <a:latin typeface="楷体" pitchFamily="49" charset="-122"/>
                <a:ea typeface="楷体" pitchFamily="49" charset="-122"/>
              </a:rPr>
              <a:t>（</a:t>
            </a:r>
            <a:r>
              <a:rPr lang="en-US" altLang="zh-CN" sz="2800" b="1" dirty="0" smtClean="0">
                <a:latin typeface="楷体" pitchFamily="49" charset="-122"/>
                <a:ea typeface="楷体" pitchFamily="49" charset="-122"/>
              </a:rPr>
              <a:t>23</a:t>
            </a:r>
            <a:r>
              <a:rPr lang="zh-CN" altLang="en-US" sz="2800" b="1" dirty="0" smtClean="0">
                <a:latin typeface="楷体" pitchFamily="49" charset="-122"/>
                <a:ea typeface="楷体" pitchFamily="49" charset="-122"/>
              </a:rPr>
              <a:t>）能够</a:t>
            </a:r>
            <a:r>
              <a:rPr lang="zh-CN" altLang="en-US" sz="2800" b="1" dirty="0">
                <a:latin typeface="楷体" pitchFamily="49" charset="-122"/>
                <a:ea typeface="楷体" pitchFamily="49" charset="-122"/>
              </a:rPr>
              <a:t>认真倾听学习者的意见和</a:t>
            </a:r>
            <a:r>
              <a:rPr lang="zh-CN" altLang="en-US" sz="2800" b="1" dirty="0" smtClean="0">
                <a:latin typeface="楷体" pitchFamily="49" charset="-122"/>
                <a:ea typeface="楷体" pitchFamily="49" charset="-122"/>
              </a:rPr>
              <a:t>建议</a:t>
            </a:r>
            <a:endParaRPr lang="en-US" altLang="zh-CN" sz="2800" b="1" dirty="0" smtClean="0">
              <a:latin typeface="楷体" pitchFamily="49" charset="-122"/>
              <a:ea typeface="楷体" pitchFamily="49" charset="-122"/>
            </a:endParaRPr>
          </a:p>
          <a:p>
            <a:pPr marL="0" indent="0">
              <a:lnSpc>
                <a:spcPct val="145000"/>
              </a:lnSpc>
              <a:buNone/>
            </a:pPr>
            <a:r>
              <a:rPr lang="zh-CN" altLang="en-US" sz="2800" b="1" dirty="0" smtClean="0">
                <a:latin typeface="楷体" pitchFamily="49" charset="-122"/>
                <a:ea typeface="楷体" pitchFamily="49" charset="-122"/>
              </a:rPr>
              <a:t>（</a:t>
            </a:r>
            <a:r>
              <a:rPr lang="en-US" altLang="zh-CN" sz="2800" b="1" dirty="0" smtClean="0">
                <a:latin typeface="楷体" pitchFamily="49" charset="-122"/>
                <a:ea typeface="楷体" pitchFamily="49" charset="-122"/>
              </a:rPr>
              <a:t>24</a:t>
            </a:r>
            <a:r>
              <a:rPr lang="zh-CN" altLang="en-US" sz="2800" b="1" dirty="0" smtClean="0">
                <a:latin typeface="楷体" pitchFamily="49" charset="-122"/>
                <a:ea typeface="楷体" pitchFamily="49" charset="-122"/>
              </a:rPr>
              <a:t>）能够</a:t>
            </a:r>
            <a:r>
              <a:rPr lang="zh-CN" altLang="en-US" sz="2800" b="1" dirty="0">
                <a:latin typeface="楷体" pitchFamily="49" charset="-122"/>
                <a:ea typeface="楷体" pitchFamily="49" charset="-122"/>
              </a:rPr>
              <a:t>协调各级医疗保健部门、家庭、社区等的</a:t>
            </a:r>
            <a:r>
              <a:rPr lang="zh-CN" altLang="en-US" sz="2800" b="1" dirty="0" smtClean="0">
                <a:latin typeface="楷体" pitchFamily="49" charset="-122"/>
                <a:ea typeface="楷体" pitchFamily="49" charset="-122"/>
              </a:rPr>
              <a:t>关系</a:t>
            </a:r>
            <a:endParaRPr lang="en-US" altLang="zh-CN" sz="2800" b="1" dirty="0" smtClean="0">
              <a:latin typeface="楷体" pitchFamily="49" charset="-122"/>
              <a:ea typeface="楷体" pitchFamily="49" charset="-122"/>
            </a:endParaRPr>
          </a:p>
          <a:p>
            <a:pPr marL="0" indent="0">
              <a:lnSpc>
                <a:spcPct val="145000"/>
              </a:lnSpc>
              <a:buNone/>
            </a:pPr>
            <a:r>
              <a:rPr lang="zh-CN" altLang="en-US" sz="2800" b="1" dirty="0" smtClean="0">
                <a:latin typeface="楷体" pitchFamily="49" charset="-122"/>
                <a:ea typeface="楷体" pitchFamily="49" charset="-122"/>
              </a:rPr>
              <a:t>（</a:t>
            </a:r>
            <a:r>
              <a:rPr lang="en-US" altLang="zh-CN" sz="2800" b="1" dirty="0" smtClean="0">
                <a:latin typeface="楷体" pitchFamily="49" charset="-122"/>
                <a:ea typeface="楷体" pitchFamily="49" charset="-122"/>
              </a:rPr>
              <a:t>25</a:t>
            </a:r>
            <a:r>
              <a:rPr lang="zh-CN" altLang="en-US" sz="2800" b="1" dirty="0" smtClean="0">
                <a:latin typeface="楷体" pitchFamily="49" charset="-122"/>
                <a:ea typeface="楷体" pitchFamily="49" charset="-122"/>
              </a:rPr>
              <a:t>）会</a:t>
            </a:r>
            <a:r>
              <a:rPr lang="zh-CN" altLang="en-US" sz="2800" b="1" dirty="0">
                <a:latin typeface="楷体" pitchFamily="49" charset="-122"/>
                <a:ea typeface="楷体" pitchFamily="49" charset="-122"/>
              </a:rPr>
              <a:t>根据学习者的具体情况，使用清晰、准确、</a:t>
            </a:r>
            <a:r>
              <a:rPr lang="zh-CN" altLang="en-US" sz="2800" b="1" dirty="0" smtClean="0">
                <a:latin typeface="楷体" pitchFamily="49" charset="-122"/>
                <a:ea typeface="楷体" pitchFamily="49" charset="-122"/>
              </a:rPr>
              <a:t>生动的语言</a:t>
            </a:r>
            <a:endParaRPr lang="en-US" altLang="zh-CN" sz="2800" b="1" dirty="0" smtClean="0">
              <a:latin typeface="楷体" pitchFamily="49" charset="-122"/>
              <a:ea typeface="楷体" pitchFamily="49" charset="-122"/>
            </a:endParaRPr>
          </a:p>
          <a:p>
            <a:pPr marL="0" indent="0">
              <a:lnSpc>
                <a:spcPct val="145000"/>
              </a:lnSpc>
              <a:buNone/>
            </a:pPr>
            <a:r>
              <a:rPr lang="zh-CN" altLang="en-US" sz="2800" b="1" dirty="0" smtClean="0">
                <a:latin typeface="楷体" pitchFamily="49" charset="-122"/>
                <a:ea typeface="楷体" pitchFamily="49" charset="-122"/>
              </a:rPr>
              <a:t>（</a:t>
            </a:r>
            <a:r>
              <a:rPr lang="en-US" altLang="zh-CN" sz="2800" b="1" dirty="0" smtClean="0">
                <a:latin typeface="楷体" pitchFamily="49" charset="-122"/>
                <a:ea typeface="楷体" pitchFamily="49" charset="-122"/>
              </a:rPr>
              <a:t>26</a:t>
            </a:r>
            <a:r>
              <a:rPr lang="zh-CN" altLang="en-US" sz="2800" b="1" dirty="0" smtClean="0">
                <a:latin typeface="楷体" pitchFamily="49" charset="-122"/>
                <a:ea typeface="楷体" pitchFamily="49" charset="-122"/>
              </a:rPr>
              <a:t>）能够自信地与</a:t>
            </a:r>
            <a:r>
              <a:rPr lang="zh-CN" altLang="en-US" sz="2800" b="1" dirty="0">
                <a:latin typeface="楷体" pitchFamily="49" charset="-122"/>
                <a:ea typeface="楷体" pitchFamily="49" charset="-122"/>
              </a:rPr>
              <a:t>学习者进行沟通</a:t>
            </a:r>
            <a:r>
              <a:rPr lang="zh-CN" altLang="en-US" sz="2800" b="1" dirty="0" smtClean="0">
                <a:latin typeface="楷体" pitchFamily="49" charset="-122"/>
                <a:ea typeface="楷体" pitchFamily="49" charset="-122"/>
              </a:rPr>
              <a:t>交流</a:t>
            </a:r>
            <a:endParaRPr lang="en-US" altLang="zh-CN" sz="2800" b="1" dirty="0" smtClean="0">
              <a:latin typeface="楷体" pitchFamily="49" charset="-122"/>
              <a:ea typeface="楷体" pitchFamily="49" charset="-122"/>
            </a:endParaRPr>
          </a:p>
          <a:p>
            <a:pPr marL="0" indent="0">
              <a:lnSpc>
                <a:spcPct val="145000"/>
              </a:lnSpc>
              <a:buNone/>
            </a:pPr>
            <a:r>
              <a:rPr lang="zh-CN" altLang="en-US" sz="2800" b="1" dirty="0" smtClean="0">
                <a:latin typeface="楷体" pitchFamily="49" charset="-122"/>
                <a:ea typeface="楷体" pitchFamily="49" charset="-122"/>
              </a:rPr>
              <a:t>（</a:t>
            </a:r>
            <a:r>
              <a:rPr lang="en-US" altLang="zh-CN" sz="2800" b="1" dirty="0" smtClean="0">
                <a:latin typeface="楷体" pitchFamily="49" charset="-122"/>
                <a:ea typeface="楷体" pitchFamily="49" charset="-122"/>
              </a:rPr>
              <a:t>27</a:t>
            </a:r>
            <a:r>
              <a:rPr lang="zh-CN" altLang="en-US" sz="2800" b="1" dirty="0" smtClean="0">
                <a:latin typeface="楷体" pitchFamily="49" charset="-122"/>
                <a:ea typeface="楷体" pitchFamily="49" charset="-122"/>
              </a:rPr>
              <a:t>）会经常</a:t>
            </a:r>
            <a:r>
              <a:rPr lang="zh-CN" altLang="en-US" sz="2800" b="1" dirty="0">
                <a:latin typeface="楷体" pitchFamily="49" charset="-122"/>
                <a:ea typeface="楷体" pitchFamily="49" charset="-122"/>
              </a:rPr>
              <a:t>阅读学科相关的文献和</a:t>
            </a:r>
            <a:r>
              <a:rPr lang="zh-CN" altLang="en-US" sz="2800" b="1" dirty="0" smtClean="0">
                <a:latin typeface="楷体" pitchFamily="49" charset="-122"/>
                <a:ea typeface="楷体" pitchFamily="49" charset="-122"/>
              </a:rPr>
              <a:t>报道</a:t>
            </a:r>
            <a:endParaRPr lang="en-US" altLang="zh-CN" sz="2800" b="1" dirty="0" smtClean="0">
              <a:latin typeface="楷体" pitchFamily="49" charset="-122"/>
              <a:ea typeface="楷体" pitchFamily="49" charset="-122"/>
            </a:endParaRPr>
          </a:p>
          <a:p>
            <a:pPr marL="0" indent="0">
              <a:lnSpc>
                <a:spcPct val="145000"/>
              </a:lnSpc>
              <a:buNone/>
            </a:pPr>
            <a:r>
              <a:rPr lang="zh-CN" altLang="en-US" sz="2800" b="1" dirty="0" smtClean="0">
                <a:latin typeface="楷体" pitchFamily="49" charset="-122"/>
                <a:ea typeface="楷体" pitchFamily="49" charset="-122"/>
              </a:rPr>
              <a:t>（</a:t>
            </a:r>
            <a:r>
              <a:rPr lang="en-US" altLang="zh-CN" sz="2800" b="1" dirty="0" smtClean="0">
                <a:latin typeface="楷体" pitchFamily="49" charset="-122"/>
                <a:ea typeface="楷体" pitchFamily="49" charset="-122"/>
              </a:rPr>
              <a:t>28</a:t>
            </a:r>
            <a:r>
              <a:rPr lang="zh-CN" altLang="en-US" sz="2800" b="1" dirty="0" smtClean="0">
                <a:latin typeface="楷体" pitchFamily="49" charset="-122"/>
                <a:ea typeface="楷体" pitchFamily="49" charset="-122"/>
              </a:rPr>
              <a:t>）能够</a:t>
            </a:r>
            <a:r>
              <a:rPr lang="zh-CN" altLang="en-US" sz="2800" b="1" dirty="0">
                <a:latin typeface="楷体" pitchFamily="49" charset="-122"/>
                <a:ea typeface="楷体" pitchFamily="49" charset="-122"/>
              </a:rPr>
              <a:t>利用适宜的信息技术手段快速有效地检索到自己所需要的</a:t>
            </a:r>
            <a:r>
              <a:rPr lang="zh-CN" altLang="en-US" sz="2800" b="1" dirty="0" smtClean="0">
                <a:latin typeface="楷体" pitchFamily="49" charset="-122"/>
                <a:ea typeface="楷体" pitchFamily="49" charset="-122"/>
              </a:rPr>
              <a:t>内容</a:t>
            </a:r>
            <a:endParaRPr lang="en-US" altLang="zh-CN" sz="2800" b="1" dirty="0" smtClean="0">
              <a:latin typeface="楷体" pitchFamily="49" charset="-122"/>
              <a:ea typeface="楷体" pitchFamily="49" charset="-122"/>
            </a:endParaRPr>
          </a:p>
          <a:p>
            <a:pPr marL="0" indent="0">
              <a:lnSpc>
                <a:spcPct val="145000"/>
              </a:lnSpc>
              <a:buNone/>
            </a:pPr>
            <a:r>
              <a:rPr lang="zh-CN" altLang="en-US" sz="2800" b="1" dirty="0" smtClean="0">
                <a:latin typeface="楷体" pitchFamily="49" charset="-122"/>
                <a:ea typeface="楷体" pitchFamily="49" charset="-122"/>
              </a:rPr>
              <a:t>（</a:t>
            </a:r>
            <a:r>
              <a:rPr lang="en-US" altLang="zh-CN" sz="2800" b="1" dirty="0" smtClean="0">
                <a:latin typeface="楷体" pitchFamily="49" charset="-122"/>
                <a:ea typeface="楷体" pitchFamily="49" charset="-122"/>
              </a:rPr>
              <a:t>29</a:t>
            </a:r>
            <a:r>
              <a:rPr lang="zh-CN" altLang="en-US" sz="2800" b="1" dirty="0" smtClean="0">
                <a:latin typeface="楷体" pitchFamily="49" charset="-122"/>
                <a:ea typeface="楷体" pitchFamily="49" charset="-122"/>
              </a:rPr>
              <a:t>）能够</a:t>
            </a:r>
            <a:r>
              <a:rPr lang="zh-CN" altLang="en-US" sz="2800" b="1" dirty="0">
                <a:latin typeface="楷体" pitchFamily="49" charset="-122"/>
                <a:ea typeface="楷体" pitchFamily="49" charset="-122"/>
              </a:rPr>
              <a:t>不断地学习来保持目前的护理知识储备并不断增长知识</a:t>
            </a:r>
            <a:endParaRPr lang="zh-CN" altLang="en-US" sz="2800" b="1" dirty="0">
              <a:latin typeface="楷体" pitchFamily="49" charset="-122"/>
              <a:ea typeface="楷体" pitchFamily="49" charset="-122"/>
            </a:endParaRPr>
          </a:p>
        </p:txBody>
      </p:sp>
    </p:spTree>
    <p:extLst>
      <p:ext uri="{BB962C8B-B14F-4D97-AF65-F5344CB8AC3E}">
        <p14:creationId xmlns:p14="http://schemas.microsoft.com/office/powerpoint/2010/main" val="153238161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83568" y="260648"/>
            <a:ext cx="7776000" cy="720080"/>
          </a:xfrm>
        </p:spPr>
        <p:txBody>
          <a:bodyPr>
            <a:normAutofit fontScale="90000"/>
          </a:bodyPr>
          <a:lstStyle/>
          <a:p>
            <a:endParaRPr lang="zh-CN" altLang="en-US" dirty="0"/>
          </a:p>
        </p:txBody>
      </p:sp>
      <p:sp>
        <p:nvSpPr>
          <p:cNvPr id="3" name="内容占位符 2"/>
          <p:cNvSpPr>
            <a:spLocks noGrp="1"/>
          </p:cNvSpPr>
          <p:nvPr>
            <p:ph idx="1"/>
          </p:nvPr>
        </p:nvSpPr>
        <p:spPr>
          <a:xfrm>
            <a:off x="755576" y="1196752"/>
            <a:ext cx="7931224" cy="5184576"/>
          </a:xfrm>
        </p:spPr>
        <p:txBody>
          <a:bodyPr/>
          <a:lstStyle/>
          <a:p>
            <a:pPr>
              <a:lnSpc>
                <a:spcPct val="125000"/>
              </a:lnSpc>
            </a:pPr>
            <a:r>
              <a:rPr lang="zh-CN" altLang="en-US" b="1" dirty="0">
                <a:solidFill>
                  <a:srgbClr val="C00000"/>
                </a:solidFill>
              </a:rPr>
              <a:t>制定</a:t>
            </a:r>
            <a:r>
              <a:rPr lang="zh-CN" altLang="en-US" b="1" dirty="0" smtClean="0">
                <a:solidFill>
                  <a:srgbClr val="C00000"/>
                </a:solidFill>
              </a:rPr>
              <a:t>健康</a:t>
            </a:r>
            <a:r>
              <a:rPr lang="zh-CN" altLang="en-US" b="1" dirty="0">
                <a:solidFill>
                  <a:srgbClr val="C00000"/>
                </a:solidFill>
              </a:rPr>
              <a:t>敎育工作者制定能力评价</a:t>
            </a:r>
            <a:r>
              <a:rPr lang="zh-CN" altLang="en-US" b="1" dirty="0" smtClean="0">
                <a:solidFill>
                  <a:srgbClr val="C00000"/>
                </a:solidFill>
              </a:rPr>
              <a:t>标准，进行专业资格认证是健康教育发展方向。</a:t>
            </a:r>
            <a:endParaRPr lang="en-US" altLang="zh-CN" b="1" dirty="0" smtClean="0">
              <a:solidFill>
                <a:srgbClr val="C00000"/>
              </a:solidFill>
            </a:endParaRPr>
          </a:p>
          <a:p>
            <a:pPr>
              <a:lnSpc>
                <a:spcPct val="125000"/>
              </a:lnSpc>
            </a:pPr>
            <a:r>
              <a:rPr lang="zh-CN" altLang="en-US" b="1" dirty="0" smtClean="0"/>
              <a:t>确保健康</a:t>
            </a:r>
            <a:r>
              <a:rPr lang="zh-CN" altLang="en-US" b="1" dirty="0"/>
              <a:t>教育工作者的专业技能、知识水平</a:t>
            </a:r>
            <a:r>
              <a:rPr lang="zh-CN" altLang="en-US" b="1" dirty="0" smtClean="0"/>
              <a:t>，以</a:t>
            </a:r>
            <a:r>
              <a:rPr lang="zh-CN" altLang="en-US" b="1" dirty="0"/>
              <a:t>更好</a:t>
            </a:r>
            <a:r>
              <a:rPr lang="zh-CN" altLang="en-US" b="1" dirty="0" smtClean="0"/>
              <a:t>地服务公众 </a:t>
            </a:r>
            <a:r>
              <a:rPr lang="zh-CN" altLang="en-US" b="1" dirty="0"/>
              <a:t>保护公众</a:t>
            </a:r>
            <a:r>
              <a:rPr lang="zh-CN" altLang="en-US" b="1" dirty="0" smtClean="0"/>
              <a:t>健康。</a:t>
            </a:r>
            <a:endParaRPr lang="zh-CN" altLang="en-US" b="1" dirty="0"/>
          </a:p>
        </p:txBody>
      </p:sp>
    </p:spTree>
    <p:extLst>
      <p:ext uri="{BB962C8B-B14F-4D97-AF65-F5344CB8AC3E}">
        <p14:creationId xmlns:p14="http://schemas.microsoft.com/office/powerpoint/2010/main" val="126686696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99592" y="1916832"/>
            <a:ext cx="7560840" cy="1143000"/>
          </a:xfrm>
        </p:spPr>
        <p:txBody>
          <a:bodyPr>
            <a:normAutofit/>
          </a:bodyPr>
          <a:lstStyle/>
          <a:p>
            <a:pPr algn="ctr"/>
            <a:r>
              <a:rPr lang="zh-CN" altLang="en-US" dirty="0" smtClean="0"/>
              <a:t>    </a:t>
            </a:r>
            <a:r>
              <a:rPr lang="zh-CN" altLang="en-US" sz="3600" dirty="0" smtClean="0">
                <a:solidFill>
                  <a:schemeClr val="tx1"/>
                </a:solidFill>
                <a:effectLst/>
              </a:rPr>
              <a:t>社区健康教育工作者能力要求</a:t>
            </a:r>
            <a:endParaRPr lang="zh-CN" altLang="en-US" sz="3600" dirty="0">
              <a:solidFill>
                <a:schemeClr val="tx1"/>
              </a:solidFill>
              <a:effectLst/>
            </a:endParaRPr>
          </a:p>
        </p:txBody>
      </p:sp>
      <p:sp>
        <p:nvSpPr>
          <p:cNvPr id="3" name="内容占位符 2"/>
          <p:cNvSpPr>
            <a:spLocks noGrp="1"/>
          </p:cNvSpPr>
          <p:nvPr>
            <p:ph idx="1"/>
          </p:nvPr>
        </p:nvSpPr>
        <p:spPr>
          <a:xfrm>
            <a:off x="457200" y="3933056"/>
            <a:ext cx="8229600" cy="2193107"/>
          </a:xfrm>
        </p:spPr>
        <p:txBody>
          <a:bodyPr/>
          <a:lstStyle/>
          <a:p>
            <a:endParaRPr lang="zh-CN" altLang="en-US" dirty="0"/>
          </a:p>
        </p:txBody>
      </p:sp>
    </p:spTree>
    <p:extLst>
      <p:ext uri="{BB962C8B-B14F-4D97-AF65-F5344CB8AC3E}">
        <p14:creationId xmlns:p14="http://schemas.microsoft.com/office/powerpoint/2010/main" val="315345383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755576" y="188640"/>
            <a:ext cx="7776000" cy="504056"/>
          </a:xfrm>
        </p:spPr>
        <p:txBody>
          <a:bodyPr>
            <a:normAutofit fontScale="90000"/>
          </a:bodyPr>
          <a:lstStyle/>
          <a:p>
            <a:endParaRPr lang="zh-CN" altLang="en-US" dirty="0"/>
          </a:p>
        </p:txBody>
      </p:sp>
      <p:sp>
        <p:nvSpPr>
          <p:cNvPr id="3" name="内容占位符 2"/>
          <p:cNvSpPr>
            <a:spLocks noGrp="1"/>
          </p:cNvSpPr>
          <p:nvPr>
            <p:ph idx="1"/>
          </p:nvPr>
        </p:nvSpPr>
        <p:spPr>
          <a:xfrm>
            <a:off x="657304" y="1052736"/>
            <a:ext cx="8003232" cy="4633565"/>
          </a:xfrm>
        </p:spPr>
        <p:txBody>
          <a:bodyPr/>
          <a:lstStyle/>
          <a:p>
            <a:pPr>
              <a:lnSpc>
                <a:spcPct val="125000"/>
              </a:lnSpc>
            </a:pPr>
            <a:r>
              <a:rPr lang="zh-CN" altLang="en-US" b="1" dirty="0" smtClean="0"/>
              <a:t>具备道德</a:t>
            </a:r>
            <a:r>
              <a:rPr lang="zh-CN" altLang="en-US" b="1" dirty="0"/>
              <a:t>伦理和职业精神</a:t>
            </a:r>
            <a:endParaRPr lang="en-US" altLang="zh-CN" b="1" dirty="0"/>
          </a:p>
          <a:p>
            <a:pPr marL="0" indent="0">
              <a:lnSpc>
                <a:spcPct val="125000"/>
              </a:lnSpc>
              <a:buNone/>
            </a:pPr>
            <a:r>
              <a:rPr lang="zh-CN" altLang="en-US" b="1" dirty="0" smtClean="0"/>
              <a:t>    </a:t>
            </a:r>
            <a:r>
              <a:rPr lang="zh-CN" altLang="en-US" b="1" dirty="0" smtClean="0">
                <a:latin typeface="楷体" pitchFamily="49" charset="-122"/>
                <a:ea typeface="楷体" pitchFamily="49" charset="-122"/>
              </a:rPr>
              <a:t>热爱、</a:t>
            </a:r>
            <a:r>
              <a:rPr lang="zh-CN" altLang="en-US" b="1" dirty="0">
                <a:latin typeface="楷体" pitchFamily="49" charset="-122"/>
                <a:ea typeface="楷体" pitchFamily="49" charset="-122"/>
              </a:rPr>
              <a:t>平等</a:t>
            </a:r>
            <a:r>
              <a:rPr lang="zh-CN" altLang="en-US" b="1" dirty="0" smtClean="0">
                <a:latin typeface="楷体" pitchFamily="49" charset="-122"/>
                <a:ea typeface="楷体" pitchFamily="49" charset="-122"/>
              </a:rPr>
              <a:t>、</a:t>
            </a:r>
            <a:r>
              <a:rPr lang="zh-CN" altLang="en-US" b="1" dirty="0">
                <a:latin typeface="楷体" pitchFamily="49" charset="-122"/>
                <a:ea typeface="楷体" pitchFamily="49" charset="-122"/>
              </a:rPr>
              <a:t>尊重</a:t>
            </a:r>
            <a:r>
              <a:rPr lang="zh-CN" altLang="en-US" b="1" dirty="0" smtClean="0">
                <a:latin typeface="楷体" pitchFamily="49" charset="-122"/>
                <a:ea typeface="楷体" pitchFamily="49" charset="-122"/>
              </a:rPr>
              <a:t>、真诚、勇气</a:t>
            </a:r>
            <a:endParaRPr lang="en-US" altLang="zh-CN" b="1" dirty="0" smtClean="0">
              <a:latin typeface="楷体" pitchFamily="49" charset="-122"/>
              <a:ea typeface="楷体" pitchFamily="49" charset="-122"/>
            </a:endParaRPr>
          </a:p>
          <a:p>
            <a:pPr marL="0" indent="0">
              <a:lnSpc>
                <a:spcPct val="125000"/>
              </a:lnSpc>
              <a:buNone/>
            </a:pPr>
            <a:r>
              <a:rPr lang="en-US" altLang="zh-CN" b="1" dirty="0">
                <a:latin typeface="楷体" pitchFamily="49" charset="-122"/>
                <a:ea typeface="楷体" pitchFamily="49" charset="-122"/>
              </a:rPr>
              <a:t> </a:t>
            </a:r>
            <a:r>
              <a:rPr lang="zh-CN" altLang="en-US" b="1" dirty="0" smtClean="0">
                <a:latin typeface="楷体" pitchFamily="49" charset="-122"/>
                <a:ea typeface="楷体" pitchFamily="49" charset="-122"/>
              </a:rPr>
              <a:t> 专注、耐心</a:t>
            </a:r>
            <a:r>
              <a:rPr lang="zh-CN" altLang="en-US" b="1" dirty="0">
                <a:latin typeface="楷体" pitchFamily="49" charset="-122"/>
                <a:ea typeface="楷体" pitchFamily="49" charset="-122"/>
              </a:rPr>
              <a:t>、乐观</a:t>
            </a:r>
            <a:r>
              <a:rPr lang="zh-CN" altLang="en-US" b="1" dirty="0" smtClean="0">
                <a:latin typeface="楷体" pitchFamily="49" charset="-122"/>
                <a:ea typeface="楷体" pitchFamily="49" charset="-122"/>
              </a:rPr>
              <a:t>、自信、自省</a:t>
            </a:r>
            <a:endParaRPr lang="en-US" altLang="zh-CN" b="1" dirty="0" smtClean="0">
              <a:latin typeface="楷体" pitchFamily="49" charset="-122"/>
              <a:ea typeface="楷体" pitchFamily="49" charset="-122"/>
            </a:endParaRPr>
          </a:p>
        </p:txBody>
      </p:sp>
      <p:sp>
        <p:nvSpPr>
          <p:cNvPr id="4" name="内容占位符 2"/>
          <p:cNvSpPr txBox="1">
            <a:spLocks/>
          </p:cNvSpPr>
          <p:nvPr/>
        </p:nvSpPr>
        <p:spPr>
          <a:xfrm>
            <a:off x="1071538" y="3068960"/>
            <a:ext cx="7586658" cy="3339752"/>
          </a:xfrm>
          <a:prstGeom prst="rect">
            <a:avLst/>
          </a:prstGeom>
        </p:spPr>
        <p:txBody>
          <a:bodyPr vert="horz" rtlCol="0">
            <a:normAutofit/>
          </a:bodyPr>
          <a:lstStyle>
            <a:lvl1pPr marL="342900" indent="-342900" algn="l" rtl="0" eaLnBrk="1" latinLnBrk="0" hangingPunct="1">
              <a:spcBef>
                <a:spcPct val="20000"/>
              </a:spcBef>
              <a:buClr>
                <a:schemeClr val="tx2"/>
              </a:buClr>
              <a:buSzPct val="60000"/>
              <a:buFont typeface="Wingdings 2"/>
              <a:buChar char=""/>
              <a:defRPr kumimoji="0" sz="3200" kern="1200">
                <a:solidFill>
                  <a:schemeClr val="tx1"/>
                </a:solidFill>
                <a:latin typeface="+mn-lt"/>
                <a:ea typeface="+mn-ea"/>
                <a:cs typeface="+mn-cs"/>
              </a:defRPr>
            </a:lvl1pPr>
            <a:lvl2pPr marL="742950" indent="-285750" algn="l" rtl="0" eaLnBrk="1" latinLnBrk="0" hangingPunct="1">
              <a:spcBef>
                <a:spcPct val="20000"/>
              </a:spcBef>
              <a:buClr>
                <a:schemeClr val="tx2"/>
              </a:buClr>
              <a:buSzPct val="60000"/>
              <a:buFont typeface="Wingdings 2"/>
              <a:buChar char=""/>
              <a:defRPr kumimoji="0" sz="2800" kern="1200">
                <a:solidFill>
                  <a:schemeClr val="tx1"/>
                </a:solidFill>
                <a:latin typeface="+mn-lt"/>
                <a:ea typeface="+mn-ea"/>
                <a:cs typeface="+mn-cs"/>
              </a:defRPr>
            </a:lvl2pPr>
            <a:lvl3pPr marL="1143000" indent="-228600" algn="l" rtl="0" eaLnBrk="1" latinLnBrk="0" hangingPunct="1">
              <a:spcBef>
                <a:spcPct val="20000"/>
              </a:spcBef>
              <a:buClr>
                <a:schemeClr val="tx2"/>
              </a:buClr>
              <a:buSzPct val="60000"/>
              <a:buFont typeface="Wingdings 2"/>
              <a:buChar char=""/>
              <a:defRPr kumimoji="0" sz="2400" kern="1200">
                <a:solidFill>
                  <a:schemeClr val="tx1"/>
                </a:solidFill>
                <a:latin typeface="+mn-lt"/>
                <a:ea typeface="+mn-ea"/>
                <a:cs typeface="+mn-cs"/>
              </a:defRPr>
            </a:lvl3pPr>
            <a:lvl4pPr marL="1600200" indent="-228600" algn="l" rtl="0" eaLnBrk="1" latinLnBrk="0" hangingPunct="1">
              <a:spcBef>
                <a:spcPct val="20000"/>
              </a:spcBef>
              <a:buClr>
                <a:schemeClr val="tx2"/>
              </a:buClr>
              <a:buSzPct val="60000"/>
              <a:buFont typeface="Wingdings 2"/>
              <a:buChar char=""/>
              <a:defRPr kumimoji="0" sz="2000" kern="1200">
                <a:solidFill>
                  <a:schemeClr val="tx1"/>
                </a:solidFill>
                <a:latin typeface="+mn-lt"/>
                <a:ea typeface="+mn-ea"/>
                <a:cs typeface="+mn-cs"/>
              </a:defRPr>
            </a:lvl4pPr>
            <a:lvl5pPr marL="2057400" indent="-228600" algn="l" rtl="0" eaLnBrk="1" latinLnBrk="0" hangingPunct="1">
              <a:spcBef>
                <a:spcPct val="20000"/>
              </a:spcBef>
              <a:buClr>
                <a:schemeClr val="tx2"/>
              </a:buClr>
              <a:buSzPct val="60000"/>
              <a:buFont typeface="Wingdings 2"/>
              <a:buChar char=""/>
              <a:defRPr kumimoji="0" sz="2000" kern="1200">
                <a:solidFill>
                  <a:schemeClr val="tx1"/>
                </a:solidFill>
                <a:latin typeface="+mn-lt"/>
                <a:ea typeface="+mn-ea"/>
                <a:cs typeface="+mn-cs"/>
              </a:defRPr>
            </a:lvl5pPr>
            <a:lvl6pPr marL="2514600" indent="-228600" algn="l" rtl="0" eaLnBrk="1" latinLnBrk="0" hangingPunct="1">
              <a:spcBef>
                <a:spcPct val="20000"/>
              </a:spcBef>
              <a:buFont typeface="Arial"/>
              <a:buChar char="•"/>
              <a:defRPr kumimoji="0" sz="2000" kern="1200">
                <a:solidFill>
                  <a:schemeClr val="tx1"/>
                </a:solidFill>
                <a:latin typeface="+mn-lt"/>
                <a:ea typeface="+mn-ea"/>
                <a:cs typeface="+mn-cs"/>
              </a:defRPr>
            </a:lvl6pPr>
            <a:lvl7pPr marL="2971800" indent="-228600" algn="l" rtl="0" eaLnBrk="1" latinLnBrk="0" hangingPunct="1">
              <a:spcBef>
                <a:spcPct val="20000"/>
              </a:spcBef>
              <a:buFont typeface="Arial"/>
              <a:buChar char="•"/>
              <a:defRPr kumimoji="0" sz="2000" kern="1200">
                <a:solidFill>
                  <a:schemeClr val="tx1"/>
                </a:solidFill>
                <a:latin typeface="+mn-lt"/>
                <a:ea typeface="+mn-ea"/>
                <a:cs typeface="+mn-cs"/>
              </a:defRPr>
            </a:lvl7pPr>
            <a:lvl8pPr marL="3429000" indent="-228600" algn="l" rtl="0" eaLnBrk="1" latinLnBrk="0" hangingPunct="1">
              <a:spcBef>
                <a:spcPct val="20000"/>
              </a:spcBef>
              <a:buFont typeface="Arial"/>
              <a:buChar char="•"/>
              <a:defRPr kumimoji="0" sz="2000" kern="1200">
                <a:solidFill>
                  <a:schemeClr val="tx1"/>
                </a:solidFill>
                <a:latin typeface="+mn-lt"/>
                <a:ea typeface="+mn-ea"/>
                <a:cs typeface="+mn-cs"/>
              </a:defRPr>
            </a:lvl8pPr>
            <a:lvl9pPr marL="3886200" indent="-228600" algn="l" rtl="0" eaLnBrk="1" latinLnBrk="0" hangingPunct="1">
              <a:spcBef>
                <a:spcPct val="20000"/>
              </a:spcBef>
              <a:buFont typeface="Arial"/>
              <a:buChar char="•"/>
              <a:defRPr kumimoji="0" sz="2000" kern="1200">
                <a:solidFill>
                  <a:schemeClr val="tx1"/>
                </a:solidFill>
                <a:latin typeface="+mn-lt"/>
                <a:ea typeface="+mn-ea"/>
                <a:cs typeface="+mn-cs"/>
              </a:defRPr>
            </a:lvl9pPr>
          </a:lstStyle>
          <a:p>
            <a:pPr marL="0" indent="0">
              <a:buNone/>
            </a:pPr>
            <a:endParaRPr lang="zh-CN" altLang="en-US" b="1" dirty="0"/>
          </a:p>
        </p:txBody>
      </p:sp>
    </p:spTree>
    <p:extLst>
      <p:ext uri="{BB962C8B-B14F-4D97-AF65-F5344CB8AC3E}">
        <p14:creationId xmlns:p14="http://schemas.microsoft.com/office/powerpoint/2010/main" val="86402200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755576" y="188640"/>
            <a:ext cx="7776000" cy="720080"/>
          </a:xfrm>
        </p:spPr>
        <p:txBody>
          <a:bodyPr>
            <a:normAutofit fontScale="90000"/>
          </a:bodyPr>
          <a:lstStyle/>
          <a:p>
            <a:endParaRPr lang="zh-CN" altLang="en-US" dirty="0"/>
          </a:p>
        </p:txBody>
      </p:sp>
      <p:sp>
        <p:nvSpPr>
          <p:cNvPr id="3" name="内容占位符 2"/>
          <p:cNvSpPr>
            <a:spLocks noGrp="1"/>
          </p:cNvSpPr>
          <p:nvPr>
            <p:ph idx="1"/>
          </p:nvPr>
        </p:nvSpPr>
        <p:spPr>
          <a:xfrm>
            <a:off x="688369" y="980728"/>
            <a:ext cx="8003232" cy="4993605"/>
          </a:xfrm>
        </p:spPr>
        <p:txBody>
          <a:bodyPr/>
          <a:lstStyle/>
          <a:p>
            <a:pPr>
              <a:buFont typeface="Wingdings" pitchFamily="2" charset="2"/>
              <a:buChar char="u"/>
            </a:pPr>
            <a:r>
              <a:rPr lang="zh-CN" altLang="en-US" b="1" dirty="0" smtClean="0"/>
              <a:t>具备协调与人际沟通能力与意愿</a:t>
            </a:r>
            <a:endParaRPr lang="en-US" altLang="zh-CN" b="1" dirty="0" smtClean="0"/>
          </a:p>
          <a:p>
            <a:pPr>
              <a:buFont typeface="Wingdings" pitchFamily="2" charset="2"/>
              <a:buChar char="u"/>
            </a:pPr>
            <a:endParaRPr lang="zh-CN" altLang="en-US" dirty="0"/>
          </a:p>
          <a:p>
            <a:endParaRPr lang="zh-CN" altLang="en-US" dirty="0"/>
          </a:p>
        </p:txBody>
      </p:sp>
      <p:sp>
        <p:nvSpPr>
          <p:cNvPr id="4" name="内容占位符 2"/>
          <p:cNvSpPr txBox="1">
            <a:spLocks/>
          </p:cNvSpPr>
          <p:nvPr/>
        </p:nvSpPr>
        <p:spPr>
          <a:xfrm>
            <a:off x="1331640" y="1709294"/>
            <a:ext cx="6085336" cy="3339752"/>
          </a:xfrm>
          <a:prstGeom prst="rect">
            <a:avLst/>
          </a:prstGeom>
        </p:spPr>
        <p:txBody>
          <a:bodyPr vert="horz" rtlCol="0">
            <a:normAutofit lnSpcReduction="10000"/>
          </a:bodyPr>
          <a:lstStyle>
            <a:lvl1pPr marL="342900" indent="-342900" algn="l" rtl="0" eaLnBrk="1" latinLnBrk="0" hangingPunct="1">
              <a:spcBef>
                <a:spcPct val="20000"/>
              </a:spcBef>
              <a:buClr>
                <a:schemeClr val="tx2"/>
              </a:buClr>
              <a:buSzPct val="60000"/>
              <a:buFont typeface="Wingdings 2"/>
              <a:buChar char=""/>
              <a:defRPr kumimoji="0" sz="3200" kern="1200">
                <a:solidFill>
                  <a:schemeClr val="tx1"/>
                </a:solidFill>
                <a:latin typeface="+mn-lt"/>
                <a:ea typeface="+mn-ea"/>
                <a:cs typeface="+mn-cs"/>
              </a:defRPr>
            </a:lvl1pPr>
            <a:lvl2pPr marL="742950" indent="-285750" algn="l" rtl="0" eaLnBrk="1" latinLnBrk="0" hangingPunct="1">
              <a:spcBef>
                <a:spcPct val="20000"/>
              </a:spcBef>
              <a:buClr>
                <a:schemeClr val="tx2"/>
              </a:buClr>
              <a:buSzPct val="60000"/>
              <a:buFont typeface="Wingdings 2"/>
              <a:buChar char=""/>
              <a:defRPr kumimoji="0" sz="2800" kern="1200">
                <a:solidFill>
                  <a:schemeClr val="tx1"/>
                </a:solidFill>
                <a:latin typeface="+mn-lt"/>
                <a:ea typeface="+mn-ea"/>
                <a:cs typeface="+mn-cs"/>
              </a:defRPr>
            </a:lvl2pPr>
            <a:lvl3pPr marL="1143000" indent="-228600" algn="l" rtl="0" eaLnBrk="1" latinLnBrk="0" hangingPunct="1">
              <a:spcBef>
                <a:spcPct val="20000"/>
              </a:spcBef>
              <a:buClr>
                <a:schemeClr val="tx2"/>
              </a:buClr>
              <a:buSzPct val="60000"/>
              <a:buFont typeface="Wingdings 2"/>
              <a:buChar char=""/>
              <a:defRPr kumimoji="0" sz="2400" kern="1200">
                <a:solidFill>
                  <a:schemeClr val="tx1"/>
                </a:solidFill>
                <a:latin typeface="+mn-lt"/>
                <a:ea typeface="+mn-ea"/>
                <a:cs typeface="+mn-cs"/>
              </a:defRPr>
            </a:lvl3pPr>
            <a:lvl4pPr marL="1600200" indent="-228600" algn="l" rtl="0" eaLnBrk="1" latinLnBrk="0" hangingPunct="1">
              <a:spcBef>
                <a:spcPct val="20000"/>
              </a:spcBef>
              <a:buClr>
                <a:schemeClr val="tx2"/>
              </a:buClr>
              <a:buSzPct val="60000"/>
              <a:buFont typeface="Wingdings 2"/>
              <a:buChar char=""/>
              <a:defRPr kumimoji="0" sz="2000" kern="1200">
                <a:solidFill>
                  <a:schemeClr val="tx1"/>
                </a:solidFill>
                <a:latin typeface="+mn-lt"/>
                <a:ea typeface="+mn-ea"/>
                <a:cs typeface="+mn-cs"/>
              </a:defRPr>
            </a:lvl4pPr>
            <a:lvl5pPr marL="2057400" indent="-228600" algn="l" rtl="0" eaLnBrk="1" latinLnBrk="0" hangingPunct="1">
              <a:spcBef>
                <a:spcPct val="20000"/>
              </a:spcBef>
              <a:buClr>
                <a:schemeClr val="tx2"/>
              </a:buClr>
              <a:buSzPct val="60000"/>
              <a:buFont typeface="Wingdings 2"/>
              <a:buChar char=""/>
              <a:defRPr kumimoji="0" sz="2000" kern="1200">
                <a:solidFill>
                  <a:schemeClr val="tx1"/>
                </a:solidFill>
                <a:latin typeface="+mn-lt"/>
                <a:ea typeface="+mn-ea"/>
                <a:cs typeface="+mn-cs"/>
              </a:defRPr>
            </a:lvl5pPr>
            <a:lvl6pPr marL="2514600" indent="-228600" algn="l" rtl="0" eaLnBrk="1" latinLnBrk="0" hangingPunct="1">
              <a:spcBef>
                <a:spcPct val="20000"/>
              </a:spcBef>
              <a:buFont typeface="Arial"/>
              <a:buChar char="•"/>
              <a:defRPr kumimoji="0" sz="2000" kern="1200">
                <a:solidFill>
                  <a:schemeClr val="tx1"/>
                </a:solidFill>
                <a:latin typeface="+mn-lt"/>
                <a:ea typeface="+mn-ea"/>
                <a:cs typeface="+mn-cs"/>
              </a:defRPr>
            </a:lvl6pPr>
            <a:lvl7pPr marL="2971800" indent="-228600" algn="l" rtl="0" eaLnBrk="1" latinLnBrk="0" hangingPunct="1">
              <a:spcBef>
                <a:spcPct val="20000"/>
              </a:spcBef>
              <a:buFont typeface="Arial"/>
              <a:buChar char="•"/>
              <a:defRPr kumimoji="0" sz="2000" kern="1200">
                <a:solidFill>
                  <a:schemeClr val="tx1"/>
                </a:solidFill>
                <a:latin typeface="+mn-lt"/>
                <a:ea typeface="+mn-ea"/>
                <a:cs typeface="+mn-cs"/>
              </a:defRPr>
            </a:lvl7pPr>
            <a:lvl8pPr marL="3429000" indent="-228600" algn="l" rtl="0" eaLnBrk="1" latinLnBrk="0" hangingPunct="1">
              <a:spcBef>
                <a:spcPct val="20000"/>
              </a:spcBef>
              <a:buFont typeface="Arial"/>
              <a:buChar char="•"/>
              <a:defRPr kumimoji="0" sz="2000" kern="1200">
                <a:solidFill>
                  <a:schemeClr val="tx1"/>
                </a:solidFill>
                <a:latin typeface="+mn-lt"/>
                <a:ea typeface="+mn-ea"/>
                <a:cs typeface="+mn-cs"/>
              </a:defRPr>
            </a:lvl8pPr>
            <a:lvl9pPr marL="3886200" indent="-228600" algn="l" rtl="0" eaLnBrk="1" latinLnBrk="0" hangingPunct="1">
              <a:spcBef>
                <a:spcPct val="20000"/>
              </a:spcBef>
              <a:buFont typeface="Arial"/>
              <a:buChar char="•"/>
              <a:defRPr kumimoji="0" sz="2000" kern="1200">
                <a:solidFill>
                  <a:schemeClr val="tx1"/>
                </a:solidFill>
                <a:latin typeface="+mn-lt"/>
                <a:ea typeface="+mn-ea"/>
                <a:cs typeface="+mn-cs"/>
              </a:defRPr>
            </a:lvl9pPr>
          </a:lstStyle>
          <a:p>
            <a:pPr marL="0" indent="0">
              <a:buNone/>
            </a:pPr>
            <a:r>
              <a:rPr lang="en-US" altLang="zh-CN" b="1" dirty="0" smtClean="0"/>
              <a:t>- </a:t>
            </a:r>
            <a:r>
              <a:rPr lang="zh-CN" altLang="en-US" b="1" dirty="0" smtClean="0"/>
              <a:t>语言交流技巧</a:t>
            </a:r>
          </a:p>
          <a:p>
            <a:pPr marL="0" indent="0">
              <a:buNone/>
            </a:pPr>
            <a:r>
              <a:rPr lang="en-US" altLang="zh-CN" b="1" dirty="0" smtClean="0"/>
              <a:t>- </a:t>
            </a:r>
            <a:r>
              <a:rPr lang="zh-CN" altLang="en-US" b="1" dirty="0" smtClean="0"/>
              <a:t>非语言交流技巧</a:t>
            </a:r>
          </a:p>
          <a:p>
            <a:pPr marL="0" indent="0">
              <a:buNone/>
            </a:pPr>
            <a:r>
              <a:rPr lang="en-US" altLang="zh-CN" b="1" dirty="0" smtClean="0"/>
              <a:t>-  </a:t>
            </a:r>
            <a:r>
              <a:rPr lang="zh-CN" altLang="en-US" b="1" dirty="0" smtClean="0"/>
              <a:t>倾听技巧</a:t>
            </a:r>
          </a:p>
          <a:p>
            <a:pPr marL="0" indent="0">
              <a:buNone/>
            </a:pPr>
            <a:r>
              <a:rPr lang="en-US" altLang="zh-CN" b="1" dirty="0" smtClean="0"/>
              <a:t>-  </a:t>
            </a:r>
            <a:r>
              <a:rPr lang="zh-CN" altLang="en-US" b="1" dirty="0" smtClean="0"/>
              <a:t>提问技巧</a:t>
            </a:r>
          </a:p>
          <a:p>
            <a:pPr marL="0" indent="0">
              <a:buNone/>
            </a:pPr>
            <a:r>
              <a:rPr lang="en-US" altLang="zh-CN" b="1" dirty="0" smtClean="0"/>
              <a:t>-  </a:t>
            </a:r>
            <a:r>
              <a:rPr lang="zh-CN" altLang="en-US" b="1" dirty="0" smtClean="0"/>
              <a:t>观察技巧</a:t>
            </a:r>
            <a:endParaRPr lang="en-US" altLang="zh-CN" b="1" dirty="0" smtClean="0"/>
          </a:p>
          <a:p>
            <a:pPr marL="0" indent="0">
              <a:buNone/>
            </a:pPr>
            <a:r>
              <a:rPr lang="en-US" altLang="zh-CN" b="1" dirty="0" smtClean="0"/>
              <a:t>-  </a:t>
            </a:r>
            <a:r>
              <a:rPr lang="zh-CN" altLang="en-US" b="1" dirty="0" smtClean="0"/>
              <a:t>反馈技巧</a:t>
            </a:r>
            <a:endParaRPr lang="zh-CN" altLang="en-US" b="1" dirty="0"/>
          </a:p>
        </p:txBody>
      </p:sp>
    </p:spTree>
    <p:extLst>
      <p:ext uri="{BB962C8B-B14F-4D97-AF65-F5344CB8AC3E}">
        <p14:creationId xmlns:p14="http://schemas.microsoft.com/office/powerpoint/2010/main" val="254468082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971600" y="274638"/>
            <a:ext cx="7261600" cy="418058"/>
          </a:xfrm>
        </p:spPr>
        <p:txBody>
          <a:bodyPr>
            <a:normAutofit fontScale="90000"/>
          </a:bodyPr>
          <a:lstStyle/>
          <a:p>
            <a:endParaRPr lang="zh-CN" altLang="en-US" dirty="0"/>
          </a:p>
        </p:txBody>
      </p:sp>
      <p:sp>
        <p:nvSpPr>
          <p:cNvPr id="3" name="内容占位符 2"/>
          <p:cNvSpPr>
            <a:spLocks noGrp="1"/>
          </p:cNvSpPr>
          <p:nvPr>
            <p:ph idx="1"/>
          </p:nvPr>
        </p:nvSpPr>
        <p:spPr>
          <a:xfrm>
            <a:off x="683568" y="836712"/>
            <a:ext cx="8157592" cy="5832648"/>
          </a:xfrm>
        </p:spPr>
        <p:txBody>
          <a:bodyPr>
            <a:normAutofit/>
          </a:bodyPr>
          <a:lstStyle/>
          <a:p>
            <a:pPr>
              <a:lnSpc>
                <a:spcPct val="150000"/>
              </a:lnSpc>
            </a:pPr>
            <a:r>
              <a:rPr lang="zh-CN" altLang="en-US" b="1" dirty="0" smtClean="0"/>
              <a:t>具备不断学习能力与意愿</a:t>
            </a:r>
            <a:endParaRPr lang="zh-CN" altLang="en-US" b="1" dirty="0"/>
          </a:p>
          <a:p>
            <a:pPr marL="0" indent="0">
              <a:lnSpc>
                <a:spcPct val="150000"/>
              </a:lnSpc>
              <a:buNone/>
            </a:pPr>
            <a:r>
              <a:rPr lang="en-US" altLang="zh-CN" b="1" dirty="0" smtClean="0"/>
              <a:t>    - </a:t>
            </a:r>
            <a:r>
              <a:rPr lang="zh-CN" altLang="en-US" b="1" dirty="0" smtClean="0"/>
              <a:t>知识更新（集体培训和自我学习）</a:t>
            </a:r>
            <a:endParaRPr lang="en-US" altLang="zh-CN" b="1" dirty="0" smtClean="0"/>
          </a:p>
          <a:p>
            <a:pPr marL="0" indent="0">
              <a:lnSpc>
                <a:spcPct val="150000"/>
              </a:lnSpc>
              <a:buNone/>
            </a:pPr>
            <a:r>
              <a:rPr lang="en-US" altLang="zh-CN" b="1" dirty="0" smtClean="0"/>
              <a:t>     </a:t>
            </a:r>
            <a:r>
              <a:rPr lang="zh-CN" altLang="en-US" b="1" dirty="0" smtClean="0">
                <a:solidFill>
                  <a:srgbClr val="C00000"/>
                </a:solidFill>
              </a:rPr>
              <a:t>专业性</a:t>
            </a:r>
            <a:r>
              <a:rPr lang="zh-CN" altLang="en-US" b="1" dirty="0" smtClean="0"/>
              <a:t>：相关领域指南，</a:t>
            </a:r>
            <a:r>
              <a:rPr lang="zh-CN" altLang="en-US" b="1" dirty="0"/>
              <a:t>学术期刊</a:t>
            </a:r>
            <a:r>
              <a:rPr lang="zh-CN" altLang="en-US" b="1" dirty="0" smtClean="0"/>
              <a:t>，书籍，</a:t>
            </a:r>
            <a:endParaRPr lang="en-US" altLang="zh-CN" b="1" dirty="0" smtClean="0"/>
          </a:p>
          <a:p>
            <a:pPr marL="0" indent="0">
              <a:lnSpc>
                <a:spcPct val="150000"/>
              </a:lnSpc>
              <a:buNone/>
            </a:pPr>
            <a:r>
              <a:rPr lang="en-US" altLang="zh-CN" b="1" dirty="0" smtClean="0"/>
              <a:t>      </a:t>
            </a:r>
            <a:r>
              <a:rPr lang="zh-CN" altLang="en-US" b="1" dirty="0" smtClean="0"/>
              <a:t>专业网络平台（</a:t>
            </a:r>
            <a:r>
              <a:rPr lang="en-US" altLang="zh-CN" b="1" dirty="0" smtClean="0"/>
              <a:t>CDC</a:t>
            </a:r>
            <a:r>
              <a:rPr lang="zh-CN" altLang="en-US" b="1" dirty="0" smtClean="0"/>
              <a:t>，</a:t>
            </a:r>
            <a:r>
              <a:rPr lang="zh-CN" altLang="en-US" b="1" dirty="0"/>
              <a:t>专业</a:t>
            </a:r>
            <a:r>
              <a:rPr lang="zh-CN" altLang="en-US" b="1" dirty="0" smtClean="0"/>
              <a:t>学会，中国教育网等）</a:t>
            </a:r>
            <a:endParaRPr lang="en-US" altLang="zh-CN" b="1" dirty="0" smtClean="0"/>
          </a:p>
        </p:txBody>
      </p:sp>
    </p:spTree>
    <p:extLst>
      <p:ext uri="{BB962C8B-B14F-4D97-AF65-F5344CB8AC3E}">
        <p14:creationId xmlns:p14="http://schemas.microsoft.com/office/powerpoint/2010/main" val="370350524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27584" y="188640"/>
            <a:ext cx="7776000" cy="576064"/>
          </a:xfrm>
        </p:spPr>
        <p:txBody>
          <a:bodyPr>
            <a:normAutofit fontScale="90000"/>
          </a:bodyPr>
          <a:lstStyle/>
          <a:p>
            <a:endParaRPr lang="zh-CN" altLang="en-US" dirty="0"/>
          </a:p>
        </p:txBody>
      </p:sp>
      <p:sp>
        <p:nvSpPr>
          <p:cNvPr id="3" name="内容占位符 2"/>
          <p:cNvSpPr>
            <a:spLocks noGrp="1"/>
          </p:cNvSpPr>
          <p:nvPr>
            <p:ph idx="1"/>
          </p:nvPr>
        </p:nvSpPr>
        <p:spPr>
          <a:xfrm>
            <a:off x="899592" y="1052736"/>
            <a:ext cx="7488832" cy="5073427"/>
          </a:xfrm>
        </p:spPr>
        <p:txBody>
          <a:bodyPr/>
          <a:lstStyle/>
          <a:p>
            <a:pPr>
              <a:lnSpc>
                <a:spcPct val="125000"/>
              </a:lnSpc>
            </a:pPr>
            <a:r>
              <a:rPr lang="zh-CN" altLang="en-US" b="1" dirty="0"/>
              <a:t>健康教育方式更新</a:t>
            </a:r>
            <a:endParaRPr lang="en-US" altLang="zh-CN" b="1" dirty="0"/>
          </a:p>
          <a:p>
            <a:pPr marL="0" indent="0">
              <a:lnSpc>
                <a:spcPct val="125000"/>
              </a:lnSpc>
              <a:buNone/>
            </a:pPr>
            <a:r>
              <a:rPr lang="zh-CN" altLang="en-US" sz="2800" b="1" dirty="0" smtClean="0"/>
              <a:t>     </a:t>
            </a:r>
            <a:r>
              <a:rPr lang="en-US" altLang="zh-CN" sz="2800" b="1" dirty="0" smtClean="0"/>
              <a:t>- </a:t>
            </a:r>
            <a:r>
              <a:rPr lang="zh-CN" altLang="en-US" sz="2800" b="1" dirty="0" smtClean="0"/>
              <a:t>手机</a:t>
            </a:r>
            <a:r>
              <a:rPr lang="zh-CN" altLang="en-US" sz="2800" b="1" dirty="0"/>
              <a:t>短信</a:t>
            </a:r>
          </a:p>
          <a:p>
            <a:pPr marL="0" indent="0">
              <a:lnSpc>
                <a:spcPct val="125000"/>
              </a:lnSpc>
              <a:buNone/>
            </a:pPr>
            <a:r>
              <a:rPr lang="zh-CN" altLang="en-US" sz="2800" b="1" dirty="0" smtClean="0"/>
              <a:t>     </a:t>
            </a:r>
            <a:r>
              <a:rPr lang="en-US" altLang="zh-CN" sz="2800" b="1" dirty="0" smtClean="0"/>
              <a:t>- </a:t>
            </a:r>
            <a:r>
              <a:rPr lang="zh-CN" altLang="en-US" sz="2800" b="1" dirty="0" smtClean="0"/>
              <a:t>网站</a:t>
            </a:r>
            <a:endParaRPr lang="zh-CN" altLang="en-US" sz="2800" b="1" dirty="0"/>
          </a:p>
          <a:p>
            <a:pPr marL="0" indent="0">
              <a:lnSpc>
                <a:spcPct val="125000"/>
              </a:lnSpc>
              <a:buNone/>
            </a:pPr>
            <a:r>
              <a:rPr lang="zh-CN" altLang="en-US" sz="2800" b="1" dirty="0" smtClean="0"/>
              <a:t>     </a:t>
            </a:r>
            <a:r>
              <a:rPr lang="en-US" altLang="zh-CN" sz="2800" b="1" dirty="0" smtClean="0"/>
              <a:t>- </a:t>
            </a:r>
            <a:r>
              <a:rPr lang="zh-CN" altLang="en-US" sz="2800" b="1" dirty="0" smtClean="0"/>
              <a:t>电</a:t>
            </a:r>
            <a:r>
              <a:rPr lang="zh-CN" altLang="en-US" sz="2800" b="1" dirty="0"/>
              <a:t>邮</a:t>
            </a:r>
          </a:p>
          <a:p>
            <a:pPr marL="0" indent="0">
              <a:lnSpc>
                <a:spcPct val="125000"/>
              </a:lnSpc>
              <a:buNone/>
            </a:pPr>
            <a:r>
              <a:rPr lang="zh-CN" altLang="en-US" sz="2800" b="1" dirty="0" smtClean="0"/>
              <a:t>     </a:t>
            </a:r>
            <a:r>
              <a:rPr lang="en-US" altLang="zh-CN" sz="2800" b="1" dirty="0" smtClean="0"/>
              <a:t>- </a:t>
            </a:r>
            <a:r>
              <a:rPr lang="zh-CN" altLang="en-US" sz="2800" b="1" dirty="0" smtClean="0"/>
              <a:t>即时</a:t>
            </a:r>
            <a:r>
              <a:rPr lang="zh-CN" altLang="en-US" sz="2800" b="1" dirty="0"/>
              <a:t>通信工具：</a:t>
            </a:r>
            <a:r>
              <a:rPr lang="en-US" altLang="zh-CN" sz="2800" b="1" dirty="0"/>
              <a:t>QQ</a:t>
            </a:r>
            <a:endParaRPr lang="zh-CN" altLang="en-US" sz="2800" b="1" dirty="0"/>
          </a:p>
          <a:p>
            <a:pPr marL="0" indent="0">
              <a:lnSpc>
                <a:spcPct val="125000"/>
              </a:lnSpc>
              <a:buNone/>
            </a:pPr>
            <a:r>
              <a:rPr lang="zh-CN" altLang="en-US" sz="2800" b="1" dirty="0" smtClean="0"/>
              <a:t>     </a:t>
            </a:r>
            <a:r>
              <a:rPr lang="en-US" altLang="zh-CN" sz="2800" b="1" dirty="0" smtClean="0"/>
              <a:t>- </a:t>
            </a:r>
            <a:r>
              <a:rPr lang="zh-CN" altLang="en-US" sz="2800" b="1" dirty="0" smtClean="0"/>
              <a:t>微</a:t>
            </a:r>
            <a:r>
              <a:rPr lang="zh-CN" altLang="en-US" sz="2800" b="1" dirty="0"/>
              <a:t>博、微信、抖音</a:t>
            </a:r>
          </a:p>
          <a:p>
            <a:pPr>
              <a:lnSpc>
                <a:spcPct val="125000"/>
              </a:lnSpc>
            </a:pPr>
            <a:endParaRPr lang="zh-CN" altLang="en-US" sz="2800" dirty="0"/>
          </a:p>
        </p:txBody>
      </p:sp>
    </p:spTree>
    <p:extLst>
      <p:ext uri="{BB962C8B-B14F-4D97-AF65-F5344CB8AC3E}">
        <p14:creationId xmlns:p14="http://schemas.microsoft.com/office/powerpoint/2010/main" val="276832553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971600" y="274638"/>
            <a:ext cx="7261600" cy="274042"/>
          </a:xfrm>
        </p:spPr>
        <p:txBody>
          <a:bodyPr>
            <a:normAutofit fontScale="90000"/>
          </a:bodyPr>
          <a:lstStyle/>
          <a:p>
            <a:endParaRPr lang="zh-CN" altLang="en-US" dirty="0"/>
          </a:p>
        </p:txBody>
      </p:sp>
      <p:sp>
        <p:nvSpPr>
          <p:cNvPr id="3" name="内容占位符 2"/>
          <p:cNvSpPr>
            <a:spLocks noGrp="1"/>
          </p:cNvSpPr>
          <p:nvPr>
            <p:ph idx="1"/>
          </p:nvPr>
        </p:nvSpPr>
        <p:spPr>
          <a:xfrm>
            <a:off x="683568" y="836712"/>
            <a:ext cx="8301608" cy="5832648"/>
          </a:xfrm>
        </p:spPr>
        <p:txBody>
          <a:bodyPr>
            <a:normAutofit/>
          </a:bodyPr>
          <a:lstStyle/>
          <a:p>
            <a:pPr marL="0" indent="0">
              <a:lnSpc>
                <a:spcPct val="125000"/>
              </a:lnSpc>
              <a:buNone/>
            </a:pPr>
            <a:r>
              <a:rPr lang="zh-CN" altLang="zh-CN" sz="2800" b="1" dirty="0" smtClean="0">
                <a:latin typeface="楷体" pitchFamily="49" charset="-122"/>
                <a:ea typeface="楷体" pitchFamily="49" charset="-122"/>
              </a:rPr>
              <a:t>①针对</a:t>
            </a:r>
            <a:r>
              <a:rPr lang="zh-CN" altLang="zh-CN" sz="2800" b="1" dirty="0">
                <a:latin typeface="楷体" pitchFamily="49" charset="-122"/>
                <a:ea typeface="楷体" pitchFamily="49" charset="-122"/>
              </a:rPr>
              <a:t>管理对象的不同特征建立专属微信</a:t>
            </a:r>
            <a:r>
              <a:rPr lang="zh-CN" altLang="zh-CN" sz="2800" b="1" dirty="0" smtClean="0">
                <a:latin typeface="楷体" pitchFamily="49" charset="-122"/>
                <a:ea typeface="楷体" pitchFamily="49" charset="-122"/>
              </a:rPr>
              <a:t>群；</a:t>
            </a:r>
            <a:endParaRPr lang="zh-CN" altLang="zh-CN" sz="2800" b="1" dirty="0">
              <a:latin typeface="楷体" pitchFamily="49" charset="-122"/>
              <a:ea typeface="楷体" pitchFamily="49" charset="-122"/>
            </a:endParaRPr>
          </a:p>
          <a:p>
            <a:pPr marL="0" indent="0">
              <a:lnSpc>
                <a:spcPct val="125000"/>
              </a:lnSpc>
              <a:buNone/>
            </a:pPr>
            <a:r>
              <a:rPr lang="zh-CN" altLang="zh-CN" sz="2800" b="1" dirty="0" smtClean="0">
                <a:latin typeface="楷体" pitchFamily="49" charset="-122"/>
                <a:ea typeface="楷体" pitchFamily="49" charset="-122"/>
              </a:rPr>
              <a:t>②建立</a:t>
            </a:r>
            <a:r>
              <a:rPr lang="zh-CN" altLang="zh-CN" sz="2800" b="1" dirty="0">
                <a:latin typeface="楷体" pitchFamily="49" charset="-122"/>
                <a:ea typeface="楷体" pitchFamily="49" charset="-122"/>
              </a:rPr>
              <a:t>手机微信公众</a:t>
            </a:r>
            <a:r>
              <a:rPr lang="zh-CN" altLang="zh-CN" sz="2800" b="1" dirty="0" smtClean="0">
                <a:latin typeface="楷体" pitchFamily="49" charset="-122"/>
                <a:ea typeface="楷体" pitchFamily="49" charset="-122"/>
              </a:rPr>
              <a:t>号</a:t>
            </a:r>
            <a:r>
              <a:rPr lang="zh-CN" altLang="en-US" sz="2800" b="1" dirty="0" smtClean="0">
                <a:latin typeface="楷体" pitchFamily="49" charset="-122"/>
                <a:ea typeface="楷体" pitchFamily="49" charset="-122"/>
              </a:rPr>
              <a:t>，</a:t>
            </a:r>
            <a:r>
              <a:rPr lang="zh-CN" altLang="zh-CN" sz="2800" b="1" dirty="0" smtClean="0">
                <a:latin typeface="楷体" pitchFamily="49" charset="-122"/>
                <a:ea typeface="楷体" pitchFamily="49" charset="-122"/>
              </a:rPr>
              <a:t>构建健康</a:t>
            </a:r>
            <a:r>
              <a:rPr lang="zh-CN" altLang="en-US" sz="2800" b="1" dirty="0" smtClean="0">
                <a:latin typeface="楷体" pitchFamily="49" charset="-122"/>
                <a:ea typeface="楷体" pitchFamily="49" charset="-122"/>
              </a:rPr>
              <a:t>教育</a:t>
            </a:r>
            <a:r>
              <a:rPr lang="zh-CN" altLang="zh-CN" sz="2800" b="1" dirty="0" smtClean="0">
                <a:latin typeface="楷体" pitchFamily="49" charset="-122"/>
                <a:ea typeface="楷体" pitchFamily="49" charset="-122"/>
              </a:rPr>
              <a:t>相关</a:t>
            </a:r>
            <a:r>
              <a:rPr lang="zh-CN" altLang="zh-CN" sz="2800" b="1" dirty="0">
                <a:latin typeface="楷体" pitchFamily="49" charset="-122"/>
                <a:ea typeface="楷体" pitchFamily="49" charset="-122"/>
              </a:rPr>
              <a:t>内容的公众</a:t>
            </a:r>
            <a:r>
              <a:rPr lang="zh-CN" altLang="zh-CN" sz="2800" b="1" dirty="0" smtClean="0">
                <a:latin typeface="楷体" pitchFamily="49" charset="-122"/>
                <a:ea typeface="楷体" pitchFamily="49" charset="-122"/>
              </a:rPr>
              <a:t>平台</a:t>
            </a:r>
            <a:r>
              <a:rPr lang="zh-CN" altLang="en-US" sz="2800" b="1" dirty="0">
                <a:latin typeface="楷体" pitchFamily="49" charset="-122"/>
                <a:ea typeface="楷体" pitchFamily="49" charset="-122"/>
              </a:rPr>
              <a:t>，</a:t>
            </a:r>
            <a:r>
              <a:rPr lang="zh-CN" altLang="zh-CN" sz="2800" b="1" dirty="0" smtClean="0">
                <a:latin typeface="楷体" pitchFamily="49" charset="-122"/>
                <a:ea typeface="楷体" pitchFamily="49" charset="-122"/>
              </a:rPr>
              <a:t>推</a:t>
            </a:r>
            <a:r>
              <a:rPr lang="zh-CN" altLang="zh-CN" sz="2800" b="1" dirty="0">
                <a:latin typeface="楷体" pitchFamily="49" charset="-122"/>
                <a:ea typeface="楷体" pitchFamily="49" charset="-122"/>
              </a:rPr>
              <a:t>送</a:t>
            </a:r>
            <a:r>
              <a:rPr lang="zh-CN" altLang="zh-CN" sz="2800" b="1" dirty="0" smtClean="0">
                <a:latin typeface="楷体" pitchFamily="49" charset="-122"/>
                <a:ea typeface="楷体" pitchFamily="49" charset="-122"/>
              </a:rPr>
              <a:t>健康</a:t>
            </a:r>
            <a:r>
              <a:rPr lang="zh-CN" altLang="en-US" sz="2800" b="1" dirty="0" smtClean="0">
                <a:latin typeface="楷体" pitchFamily="49" charset="-122"/>
                <a:ea typeface="楷体" pitchFamily="49" charset="-122"/>
              </a:rPr>
              <a:t>教育</a:t>
            </a:r>
            <a:r>
              <a:rPr lang="zh-CN" altLang="zh-CN" sz="2800" b="1" dirty="0" smtClean="0">
                <a:latin typeface="楷体" pitchFamily="49" charset="-122"/>
                <a:ea typeface="楷体" pitchFamily="49" charset="-122"/>
              </a:rPr>
              <a:t>相关</a:t>
            </a:r>
            <a:r>
              <a:rPr lang="zh-CN" altLang="zh-CN" sz="2800" b="1" dirty="0">
                <a:latin typeface="楷体" pitchFamily="49" charset="-122"/>
                <a:ea typeface="楷体" pitchFamily="49" charset="-122"/>
              </a:rPr>
              <a:t>信息；</a:t>
            </a:r>
          </a:p>
          <a:p>
            <a:pPr marL="0" indent="0">
              <a:lnSpc>
                <a:spcPct val="125000"/>
              </a:lnSpc>
              <a:buNone/>
            </a:pPr>
            <a:r>
              <a:rPr lang="zh-CN" altLang="zh-CN" sz="2800" b="1" dirty="0" smtClean="0">
                <a:latin typeface="楷体" pitchFamily="49" charset="-122"/>
                <a:ea typeface="楷体" pitchFamily="49" charset="-122"/>
              </a:rPr>
              <a:t>③健康</a:t>
            </a:r>
            <a:r>
              <a:rPr lang="zh-CN" altLang="en-US" sz="2800" b="1" dirty="0" smtClean="0">
                <a:latin typeface="楷体" pitchFamily="49" charset="-122"/>
                <a:ea typeface="楷体" pitchFamily="49" charset="-122"/>
              </a:rPr>
              <a:t>教育</a:t>
            </a:r>
            <a:r>
              <a:rPr lang="zh-CN" altLang="zh-CN" sz="2800" b="1" dirty="0" smtClean="0">
                <a:latin typeface="楷体" pitchFamily="49" charset="-122"/>
                <a:ea typeface="楷体" pitchFamily="49" charset="-122"/>
              </a:rPr>
              <a:t>可以</a:t>
            </a:r>
            <a:r>
              <a:rPr lang="zh-CN" altLang="zh-CN" sz="2800" b="1" dirty="0">
                <a:latin typeface="楷体" pitchFamily="49" charset="-122"/>
                <a:ea typeface="楷体" pitchFamily="49" charset="-122"/>
              </a:rPr>
              <a:t>通过观察管理对象的朋友</a:t>
            </a:r>
            <a:r>
              <a:rPr lang="zh-CN" altLang="zh-CN" sz="2800" b="1" dirty="0" smtClean="0">
                <a:latin typeface="楷体" pitchFamily="49" charset="-122"/>
                <a:ea typeface="楷体" pitchFamily="49" charset="-122"/>
              </a:rPr>
              <a:t>圈</a:t>
            </a:r>
            <a:r>
              <a:rPr lang="zh-CN" altLang="en-US" sz="2800" b="1" dirty="0" smtClean="0">
                <a:latin typeface="楷体" pitchFamily="49" charset="-122"/>
                <a:ea typeface="楷体" pitchFamily="49" charset="-122"/>
              </a:rPr>
              <a:t>，</a:t>
            </a:r>
            <a:r>
              <a:rPr lang="zh-CN" altLang="zh-CN" sz="2800" b="1" dirty="0" smtClean="0">
                <a:latin typeface="楷体" pitchFamily="49" charset="-122"/>
                <a:ea typeface="楷体" pitchFamily="49" charset="-122"/>
              </a:rPr>
              <a:t>充分了解</a:t>
            </a:r>
            <a:r>
              <a:rPr lang="zh-CN" altLang="zh-CN" sz="2800" b="1" dirty="0">
                <a:latin typeface="楷体" pitchFamily="49" charset="-122"/>
                <a:ea typeface="楷体" pitchFamily="49" charset="-122"/>
              </a:rPr>
              <a:t>其健康相关生活、心理等</a:t>
            </a:r>
            <a:r>
              <a:rPr lang="zh-CN" altLang="zh-CN" sz="2800" b="1" dirty="0" smtClean="0">
                <a:latin typeface="楷体" pitchFamily="49" charset="-122"/>
                <a:ea typeface="楷体" pitchFamily="49" charset="-122"/>
              </a:rPr>
              <a:t>状态</a:t>
            </a:r>
            <a:r>
              <a:rPr lang="zh-CN" altLang="en-US" sz="2800" b="1" dirty="0" smtClean="0">
                <a:latin typeface="楷体" pitchFamily="49" charset="-122"/>
                <a:ea typeface="楷体" pitchFamily="49" charset="-122"/>
              </a:rPr>
              <a:t>，</a:t>
            </a:r>
            <a:r>
              <a:rPr lang="zh-CN" altLang="zh-CN" sz="2800" b="1" dirty="0" smtClean="0">
                <a:latin typeface="楷体" pitchFamily="49" charset="-122"/>
                <a:ea typeface="楷体" pitchFamily="49" charset="-122"/>
              </a:rPr>
              <a:t>及时</a:t>
            </a:r>
            <a:r>
              <a:rPr lang="zh-CN" altLang="zh-CN" sz="2800" b="1" dirty="0">
                <a:latin typeface="楷体" pitchFamily="49" charset="-122"/>
                <a:ea typeface="楷体" pitchFamily="49" charset="-122"/>
              </a:rPr>
              <a:t>预知和排查不稳定</a:t>
            </a:r>
            <a:r>
              <a:rPr lang="zh-CN" altLang="zh-CN" sz="2800" b="1" dirty="0" smtClean="0">
                <a:latin typeface="楷体" pitchFamily="49" charset="-122"/>
                <a:ea typeface="楷体" pitchFamily="49" charset="-122"/>
              </a:rPr>
              <a:t>因素</a:t>
            </a:r>
            <a:r>
              <a:rPr lang="zh-CN" altLang="en-US" sz="2800" b="1" dirty="0" smtClean="0">
                <a:latin typeface="楷体" pitchFamily="49" charset="-122"/>
                <a:ea typeface="楷体" pitchFamily="49" charset="-122"/>
              </a:rPr>
              <a:t>；</a:t>
            </a:r>
            <a:endParaRPr lang="en-US" altLang="zh-CN" sz="2800" b="1" dirty="0" smtClean="0">
              <a:latin typeface="楷体" pitchFamily="49" charset="-122"/>
              <a:ea typeface="楷体" pitchFamily="49" charset="-122"/>
            </a:endParaRPr>
          </a:p>
          <a:p>
            <a:pPr marL="0" indent="0">
              <a:lnSpc>
                <a:spcPct val="125000"/>
              </a:lnSpc>
              <a:buNone/>
            </a:pPr>
            <a:r>
              <a:rPr lang="zh-CN" altLang="zh-CN" sz="2800" b="1" dirty="0">
                <a:latin typeface="楷体" pitchFamily="49" charset="-122"/>
                <a:ea typeface="楷体" pitchFamily="49" charset="-122"/>
              </a:rPr>
              <a:t>④</a:t>
            </a:r>
            <a:r>
              <a:rPr lang="zh-CN" altLang="zh-CN" sz="2800" b="1" dirty="0" smtClean="0">
                <a:latin typeface="楷体" pitchFamily="49" charset="-122"/>
                <a:ea typeface="楷体" pitchFamily="49" charset="-122"/>
              </a:rPr>
              <a:t>添加</a:t>
            </a:r>
            <a:r>
              <a:rPr lang="zh-CN" altLang="zh-CN" sz="2800" b="1" dirty="0">
                <a:latin typeface="楷体" pitchFamily="49" charset="-122"/>
                <a:ea typeface="楷体" pitchFamily="49" charset="-122"/>
              </a:rPr>
              <a:t>健康</a:t>
            </a:r>
            <a:r>
              <a:rPr lang="zh-CN" altLang="en-US" sz="2800" b="1" dirty="0">
                <a:latin typeface="楷体" pitchFamily="49" charset="-122"/>
                <a:ea typeface="楷体" pitchFamily="49" charset="-122"/>
              </a:rPr>
              <a:t>教育</a:t>
            </a:r>
            <a:r>
              <a:rPr lang="zh-CN" altLang="zh-CN" sz="2800" b="1" dirty="0">
                <a:latin typeface="楷体" pitchFamily="49" charset="-122"/>
                <a:ea typeface="楷体" pitchFamily="49" charset="-122"/>
              </a:rPr>
              <a:t>对象为微信</a:t>
            </a:r>
            <a:r>
              <a:rPr lang="zh-CN" altLang="zh-CN" sz="2800" b="1" dirty="0" smtClean="0">
                <a:latin typeface="楷体" pitchFamily="49" charset="-122"/>
                <a:ea typeface="楷体" pitchFamily="49" charset="-122"/>
              </a:rPr>
              <a:t>好友</a:t>
            </a:r>
            <a:r>
              <a:rPr lang="zh-CN" altLang="en-US" sz="2800" b="1" dirty="0" smtClean="0">
                <a:latin typeface="楷体" pitchFamily="49" charset="-122"/>
                <a:ea typeface="楷体" pitchFamily="49" charset="-122"/>
              </a:rPr>
              <a:t>。</a:t>
            </a:r>
            <a:endParaRPr lang="en-US" altLang="zh-CN" sz="2800" b="1" dirty="0" smtClean="0">
              <a:latin typeface="楷体" pitchFamily="49" charset="-122"/>
              <a:ea typeface="楷体" pitchFamily="49" charset="-122"/>
            </a:endParaRPr>
          </a:p>
          <a:p>
            <a:pPr marL="0" indent="0">
              <a:lnSpc>
                <a:spcPct val="125000"/>
              </a:lnSpc>
              <a:buNone/>
            </a:pPr>
            <a:r>
              <a:rPr lang="zh-CN" altLang="zh-CN" sz="2800" b="1" dirty="0">
                <a:latin typeface="楷体" pitchFamily="49" charset="-122"/>
                <a:ea typeface="楷体" pitchFamily="49" charset="-122"/>
              </a:rPr>
              <a:t>目前世界上已有</a:t>
            </a:r>
            <a:r>
              <a:rPr lang="en-US" altLang="zh-CN" sz="2800" b="1" dirty="0">
                <a:latin typeface="楷体" pitchFamily="49" charset="-122"/>
                <a:ea typeface="楷体" pitchFamily="49" charset="-122"/>
              </a:rPr>
              <a:t>200</a:t>
            </a:r>
            <a:r>
              <a:rPr lang="zh-CN" altLang="zh-CN" sz="2800" b="1" dirty="0">
                <a:latin typeface="楷体" pitchFamily="49" charset="-122"/>
                <a:ea typeface="楷体" pitchFamily="49" charset="-122"/>
              </a:rPr>
              <a:t>个以上的慢性病管理</a:t>
            </a:r>
            <a:r>
              <a:rPr lang="en-US" altLang="zh-CN" sz="2800" b="1" dirty="0">
                <a:latin typeface="楷体" pitchFamily="49" charset="-122"/>
                <a:ea typeface="楷体" pitchFamily="49" charset="-122"/>
              </a:rPr>
              <a:t>App</a:t>
            </a:r>
            <a:r>
              <a:rPr lang="zh-CN" altLang="zh-CN" sz="2800" b="1" dirty="0">
                <a:latin typeface="楷体" pitchFamily="49" charset="-122"/>
                <a:ea typeface="楷体" pitchFamily="49" charset="-122"/>
              </a:rPr>
              <a:t>，如微糖、</a:t>
            </a:r>
            <a:r>
              <a:rPr lang="en-US" altLang="zh-CN" sz="2800" b="1" dirty="0" err="1">
                <a:latin typeface="楷体" pitchFamily="49" charset="-122"/>
                <a:ea typeface="楷体" pitchFamily="49" charset="-122"/>
              </a:rPr>
              <a:t>Welldoc</a:t>
            </a:r>
            <a:r>
              <a:rPr lang="zh-CN" altLang="zh-CN" sz="2800" b="1" dirty="0">
                <a:latin typeface="楷体" pitchFamily="49" charset="-122"/>
                <a:ea typeface="楷体" pitchFamily="49" charset="-122"/>
              </a:rPr>
              <a:t>、</a:t>
            </a:r>
            <a:r>
              <a:rPr lang="en-US" altLang="zh-CN" sz="2800" b="1" dirty="0" err="1">
                <a:latin typeface="楷体" pitchFamily="49" charset="-122"/>
                <a:ea typeface="楷体" pitchFamily="49" charset="-122"/>
              </a:rPr>
              <a:t>OmadaHealth</a:t>
            </a:r>
            <a:r>
              <a:rPr lang="zh-CN" altLang="zh-CN" sz="2800" b="1" dirty="0">
                <a:latin typeface="楷体" pitchFamily="49" charset="-122"/>
                <a:ea typeface="楷体" pitchFamily="49" charset="-122"/>
              </a:rPr>
              <a:t>、</a:t>
            </a:r>
            <a:r>
              <a:rPr lang="en-US" altLang="zh-CN" sz="2800" b="1" dirty="0">
                <a:latin typeface="楷体" pitchFamily="49" charset="-122"/>
                <a:ea typeface="楷体" pitchFamily="49" charset="-122"/>
              </a:rPr>
              <a:t>Vida</a:t>
            </a:r>
            <a:r>
              <a:rPr lang="zh-CN" altLang="zh-CN" sz="2800" b="1" dirty="0" smtClean="0">
                <a:latin typeface="楷体" pitchFamily="49" charset="-122"/>
                <a:ea typeface="楷体" pitchFamily="49" charset="-122"/>
              </a:rPr>
              <a:t>等。</a:t>
            </a:r>
            <a:endParaRPr lang="zh-CN" altLang="zh-CN" sz="2800" b="1" dirty="0">
              <a:latin typeface="楷体" pitchFamily="49" charset="-122"/>
              <a:ea typeface="楷体" pitchFamily="49" charset="-122"/>
            </a:endParaRPr>
          </a:p>
          <a:p>
            <a:endParaRPr lang="zh-CN" altLang="zh-CN" sz="2800" dirty="0"/>
          </a:p>
          <a:p>
            <a:pPr marL="0" indent="0">
              <a:buNone/>
            </a:pPr>
            <a:endParaRPr lang="zh-CN" altLang="en-US" dirty="0"/>
          </a:p>
        </p:txBody>
      </p:sp>
    </p:spTree>
    <p:extLst>
      <p:ext uri="{BB962C8B-B14F-4D97-AF65-F5344CB8AC3E}">
        <p14:creationId xmlns:p14="http://schemas.microsoft.com/office/powerpoint/2010/main" val="400355948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99592" y="188640"/>
            <a:ext cx="7776000" cy="720080"/>
          </a:xfrm>
        </p:spPr>
        <p:txBody>
          <a:bodyPr>
            <a:normAutofit fontScale="90000"/>
          </a:bodyPr>
          <a:lstStyle/>
          <a:p>
            <a:endParaRPr lang="zh-CN" altLang="en-US" dirty="0"/>
          </a:p>
        </p:txBody>
      </p:sp>
      <p:sp>
        <p:nvSpPr>
          <p:cNvPr id="3" name="内容占位符 2"/>
          <p:cNvSpPr>
            <a:spLocks noGrp="1"/>
          </p:cNvSpPr>
          <p:nvPr>
            <p:ph idx="1"/>
          </p:nvPr>
        </p:nvSpPr>
        <p:spPr>
          <a:xfrm>
            <a:off x="755576" y="1052736"/>
            <a:ext cx="7931224" cy="5073427"/>
          </a:xfrm>
        </p:spPr>
        <p:txBody>
          <a:bodyPr>
            <a:normAutofit fontScale="85000" lnSpcReduction="10000"/>
          </a:bodyPr>
          <a:lstStyle/>
          <a:p>
            <a:pPr>
              <a:lnSpc>
                <a:spcPct val="125000"/>
              </a:lnSpc>
            </a:pPr>
            <a:r>
              <a:rPr lang="zh-CN" altLang="en-US" b="1" dirty="0" smtClean="0"/>
              <a:t>具备扎实的医学专业知识</a:t>
            </a:r>
            <a:endParaRPr lang="en-US" altLang="zh-CN" b="1" dirty="0" smtClean="0"/>
          </a:p>
          <a:p>
            <a:pPr>
              <a:lnSpc>
                <a:spcPct val="125000"/>
              </a:lnSpc>
            </a:pPr>
            <a:r>
              <a:rPr lang="zh-CN" altLang="en-US" b="1" dirty="0" smtClean="0"/>
              <a:t>具备一定的社会科学知识</a:t>
            </a:r>
            <a:endParaRPr lang="en-US" altLang="zh-CN" b="1" dirty="0" smtClean="0"/>
          </a:p>
          <a:p>
            <a:pPr>
              <a:lnSpc>
                <a:spcPct val="125000"/>
              </a:lnSpc>
            </a:pPr>
            <a:r>
              <a:rPr lang="zh-CN" altLang="en-US" b="1" dirty="0" smtClean="0"/>
              <a:t>具备健康教育的基本知识和理论</a:t>
            </a:r>
            <a:endParaRPr lang="en-US" altLang="zh-CN" b="1" dirty="0" smtClean="0"/>
          </a:p>
          <a:p>
            <a:pPr>
              <a:lnSpc>
                <a:spcPct val="125000"/>
              </a:lnSpc>
            </a:pPr>
            <a:r>
              <a:rPr lang="zh-CN" altLang="en-US" b="1" dirty="0" smtClean="0">
                <a:solidFill>
                  <a:srgbClr val="C00000"/>
                </a:solidFill>
              </a:rPr>
              <a:t>具备个体和群体健康教育的技能</a:t>
            </a:r>
            <a:endParaRPr lang="en-US" altLang="zh-CN" b="1" dirty="0" smtClean="0">
              <a:solidFill>
                <a:srgbClr val="C00000"/>
              </a:solidFill>
            </a:endParaRPr>
          </a:p>
          <a:p>
            <a:pPr marL="0" indent="0">
              <a:lnSpc>
                <a:spcPct val="125000"/>
              </a:lnSpc>
              <a:buNone/>
            </a:pPr>
            <a:r>
              <a:rPr lang="en-US" altLang="zh-CN" sz="2800" b="1" dirty="0">
                <a:solidFill>
                  <a:srgbClr val="C00000"/>
                </a:solidFill>
                <a:latin typeface="楷体" pitchFamily="49" charset="-122"/>
                <a:ea typeface="楷体" pitchFamily="49" charset="-122"/>
              </a:rPr>
              <a:t> </a:t>
            </a:r>
            <a:r>
              <a:rPr lang="en-US" altLang="zh-CN" sz="2800" b="1" dirty="0" smtClean="0">
                <a:solidFill>
                  <a:srgbClr val="C00000"/>
                </a:solidFill>
                <a:latin typeface="楷体" pitchFamily="49" charset="-122"/>
                <a:ea typeface="楷体" pitchFamily="49" charset="-122"/>
              </a:rPr>
              <a:t>   </a:t>
            </a:r>
            <a:r>
              <a:rPr lang="en-US" altLang="zh-CN" sz="2800" b="1" dirty="0">
                <a:latin typeface="楷体" pitchFamily="49" charset="-122"/>
                <a:ea typeface="楷体" pitchFamily="49" charset="-122"/>
              </a:rPr>
              <a:t>- </a:t>
            </a:r>
            <a:r>
              <a:rPr lang="zh-CN" altLang="en-US" sz="2800" b="1" dirty="0" smtClean="0">
                <a:latin typeface="楷体" pitchFamily="49" charset="-122"/>
                <a:ea typeface="楷体" pitchFamily="49" charset="-122"/>
              </a:rPr>
              <a:t>能够提供个体</a:t>
            </a:r>
            <a:r>
              <a:rPr lang="zh-CN" altLang="en-US" sz="2800" b="1" dirty="0">
                <a:latin typeface="楷体" pitchFamily="49" charset="-122"/>
                <a:ea typeface="楷体" pitchFamily="49" charset="-122"/>
              </a:rPr>
              <a:t>健康咨询</a:t>
            </a:r>
            <a:endParaRPr lang="en-US" altLang="zh-CN" sz="2800" b="1" dirty="0">
              <a:latin typeface="楷体" pitchFamily="49" charset="-122"/>
              <a:ea typeface="楷体" pitchFamily="49" charset="-122"/>
            </a:endParaRPr>
          </a:p>
          <a:p>
            <a:pPr marL="0" indent="0">
              <a:lnSpc>
                <a:spcPct val="125000"/>
              </a:lnSpc>
              <a:buNone/>
            </a:pPr>
            <a:r>
              <a:rPr lang="en-US" altLang="zh-CN" sz="2800" b="1" dirty="0" smtClean="0">
                <a:latin typeface="楷体" pitchFamily="49" charset="-122"/>
                <a:ea typeface="楷体" pitchFamily="49" charset="-122"/>
              </a:rPr>
              <a:t>    - </a:t>
            </a:r>
            <a:r>
              <a:rPr lang="zh-CN" altLang="en-US" sz="2800" b="1" dirty="0" smtClean="0">
                <a:latin typeface="楷体" pitchFamily="49" charset="-122"/>
                <a:ea typeface="楷体" pitchFamily="49" charset="-122"/>
              </a:rPr>
              <a:t>能够提供基本公共卫生服务中的健康教育服务内容</a:t>
            </a:r>
            <a:endParaRPr lang="en-US" altLang="zh-CN" sz="2800" b="1" dirty="0" smtClean="0">
              <a:latin typeface="楷体" pitchFamily="49" charset="-122"/>
              <a:ea typeface="楷体" pitchFamily="49" charset="-122"/>
            </a:endParaRPr>
          </a:p>
          <a:p>
            <a:pPr marL="0" indent="0">
              <a:lnSpc>
                <a:spcPct val="125000"/>
              </a:lnSpc>
              <a:buNone/>
            </a:pPr>
            <a:r>
              <a:rPr lang="en-US" altLang="zh-CN" sz="2800" b="1" dirty="0">
                <a:latin typeface="楷体" pitchFamily="49" charset="-122"/>
                <a:ea typeface="楷体" pitchFamily="49" charset="-122"/>
              </a:rPr>
              <a:t> </a:t>
            </a:r>
            <a:r>
              <a:rPr lang="en-US" altLang="zh-CN" sz="2800" b="1" dirty="0" smtClean="0">
                <a:latin typeface="楷体" pitchFamily="49" charset="-122"/>
                <a:ea typeface="楷体" pitchFamily="49" charset="-122"/>
              </a:rPr>
              <a:t>   - </a:t>
            </a:r>
            <a:r>
              <a:rPr lang="zh-CN" altLang="en-US" sz="2800" b="1" dirty="0" smtClean="0">
                <a:latin typeface="楷体" pitchFamily="49" charset="-122"/>
                <a:ea typeface="楷体" pitchFamily="49" charset="-122"/>
              </a:rPr>
              <a:t>能够设计社区诊断</a:t>
            </a:r>
            <a:endParaRPr lang="en-US" altLang="zh-CN" sz="2800" b="1" dirty="0" smtClean="0">
              <a:latin typeface="楷体" pitchFamily="49" charset="-122"/>
              <a:ea typeface="楷体" pitchFamily="49" charset="-122"/>
            </a:endParaRPr>
          </a:p>
          <a:p>
            <a:pPr marL="0" indent="0">
              <a:lnSpc>
                <a:spcPct val="125000"/>
              </a:lnSpc>
              <a:buNone/>
            </a:pPr>
            <a:r>
              <a:rPr lang="en-US" altLang="zh-CN" sz="2800" b="1" dirty="0">
                <a:latin typeface="楷体" pitchFamily="49" charset="-122"/>
                <a:ea typeface="楷体" pitchFamily="49" charset="-122"/>
              </a:rPr>
              <a:t> </a:t>
            </a:r>
            <a:r>
              <a:rPr lang="en-US" altLang="zh-CN" sz="2800" b="1" dirty="0" smtClean="0">
                <a:latin typeface="楷体" pitchFamily="49" charset="-122"/>
                <a:ea typeface="楷体" pitchFamily="49" charset="-122"/>
              </a:rPr>
              <a:t>   - </a:t>
            </a:r>
            <a:r>
              <a:rPr lang="zh-CN" altLang="en-US" sz="2800" b="1" dirty="0" smtClean="0">
                <a:latin typeface="楷体" pitchFamily="49" charset="-122"/>
                <a:ea typeface="楷体" pitchFamily="49" charset="-122"/>
              </a:rPr>
              <a:t>能够制定社区健康干预计划、组织实施和开展评估</a:t>
            </a:r>
            <a:endParaRPr lang="en-US" altLang="zh-CN" sz="2800" b="1" dirty="0" smtClean="0">
              <a:latin typeface="楷体" pitchFamily="49" charset="-122"/>
              <a:ea typeface="楷体" pitchFamily="49" charset="-122"/>
            </a:endParaRPr>
          </a:p>
          <a:p>
            <a:pPr>
              <a:lnSpc>
                <a:spcPct val="125000"/>
              </a:lnSpc>
            </a:pPr>
            <a:r>
              <a:rPr lang="zh-CN" altLang="en-US" b="1" dirty="0" smtClean="0"/>
              <a:t>具备一定的科研意识和能力</a:t>
            </a:r>
            <a:endParaRPr lang="en-US" altLang="zh-CN" b="1" dirty="0"/>
          </a:p>
          <a:p>
            <a:pPr>
              <a:lnSpc>
                <a:spcPct val="125000"/>
              </a:lnSpc>
            </a:pPr>
            <a:endParaRPr lang="zh-CN" altLang="en-US" b="1" dirty="0"/>
          </a:p>
        </p:txBody>
      </p:sp>
    </p:spTree>
    <p:extLst>
      <p:ext uri="{BB962C8B-B14F-4D97-AF65-F5344CB8AC3E}">
        <p14:creationId xmlns:p14="http://schemas.microsoft.com/office/powerpoint/2010/main" val="26092529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2699792" y="548680"/>
            <a:ext cx="5472608" cy="654032"/>
          </a:xfrm>
        </p:spPr>
        <p:txBody>
          <a:bodyPr/>
          <a:lstStyle/>
          <a:p>
            <a:r>
              <a:rPr lang="zh-CN" altLang="en-US" sz="2800" dirty="0" smtClean="0">
                <a:solidFill>
                  <a:schemeClr val="tx1"/>
                </a:solidFill>
              </a:rPr>
              <a:t>表</a:t>
            </a:r>
            <a:r>
              <a:rPr lang="en-US" altLang="zh-CN" sz="2800" dirty="0" smtClean="0">
                <a:solidFill>
                  <a:schemeClr val="tx1"/>
                </a:solidFill>
              </a:rPr>
              <a:t>1  </a:t>
            </a:r>
            <a:r>
              <a:rPr lang="zh-CN" altLang="en-US" sz="2800" dirty="0" smtClean="0">
                <a:solidFill>
                  <a:schemeClr val="tx1"/>
                </a:solidFill>
              </a:rPr>
              <a:t>健康干预分类</a:t>
            </a:r>
            <a:endParaRPr lang="zh-CN" altLang="en-US" sz="2800" dirty="0">
              <a:solidFill>
                <a:schemeClr val="tx1"/>
              </a:solidFill>
            </a:endParaRPr>
          </a:p>
        </p:txBody>
      </p:sp>
      <p:graphicFrame>
        <p:nvGraphicFramePr>
          <p:cNvPr id="6" name="内容占位符 5"/>
          <p:cNvGraphicFramePr>
            <a:graphicFrameLocks noGrp="1"/>
          </p:cNvGraphicFramePr>
          <p:nvPr>
            <p:ph idx="1"/>
            <p:extLst>
              <p:ext uri="{D42A27DB-BD31-4B8C-83A1-F6EECF244321}">
                <p14:modId xmlns:p14="http://schemas.microsoft.com/office/powerpoint/2010/main" val="3926430593"/>
              </p:ext>
            </p:extLst>
          </p:nvPr>
        </p:nvGraphicFramePr>
        <p:xfrm>
          <a:off x="755576" y="1412776"/>
          <a:ext cx="8229600" cy="3383280"/>
        </p:xfrm>
        <a:graphic>
          <a:graphicData uri="http://schemas.openxmlformats.org/drawingml/2006/table">
            <a:tbl>
              <a:tblPr firstRow="1" bandRow="1">
                <a:tableStyleId>{5C22544A-7EE6-4342-B048-85BDC9FD1C3A}</a:tableStyleId>
              </a:tblPr>
              <a:tblGrid>
                <a:gridCol w="1656184"/>
                <a:gridCol w="3096344"/>
                <a:gridCol w="733872"/>
                <a:gridCol w="2743200"/>
              </a:tblGrid>
              <a:tr h="370840">
                <a:tc>
                  <a:txBody>
                    <a:bodyPr/>
                    <a:lstStyle/>
                    <a:p>
                      <a:pPr>
                        <a:lnSpc>
                          <a:spcPct val="125000"/>
                        </a:lnSpc>
                      </a:pPr>
                      <a:endParaRPr lang="zh-CN" altLang="en-US" b="1" dirty="0"/>
                    </a:p>
                  </a:txBody>
                  <a:tcPr marL="68580" marR="68580"/>
                </a:tc>
                <a:tc>
                  <a:txBody>
                    <a:bodyPr/>
                    <a:lstStyle/>
                    <a:p>
                      <a:pPr>
                        <a:lnSpc>
                          <a:spcPct val="125000"/>
                        </a:lnSpc>
                      </a:pPr>
                      <a:r>
                        <a:rPr lang="zh-CN" altLang="en-US" b="1" dirty="0" smtClean="0"/>
                        <a:t>个体干预</a:t>
                      </a:r>
                      <a:endParaRPr lang="zh-CN" altLang="en-US" b="1" dirty="0"/>
                    </a:p>
                  </a:txBody>
                  <a:tcPr marL="68580" marR="68580"/>
                </a:tc>
                <a:tc gridSpan="2">
                  <a:txBody>
                    <a:bodyPr/>
                    <a:lstStyle/>
                    <a:p>
                      <a:pPr>
                        <a:lnSpc>
                          <a:spcPct val="125000"/>
                        </a:lnSpc>
                      </a:pPr>
                      <a:r>
                        <a:rPr lang="zh-CN" altLang="en-US" b="1" dirty="0" smtClean="0">
                          <a:solidFill>
                            <a:schemeClr val="bg1"/>
                          </a:solidFill>
                        </a:rPr>
                        <a:t>群体干预</a:t>
                      </a:r>
                      <a:endParaRPr lang="zh-CN" altLang="en-US" b="1" dirty="0">
                        <a:solidFill>
                          <a:schemeClr val="bg1"/>
                        </a:solidFill>
                      </a:endParaRPr>
                    </a:p>
                  </a:txBody>
                  <a:tcPr marL="68580" marR="68580"/>
                </a:tc>
                <a:tc hMerge="1">
                  <a:txBody>
                    <a:bodyPr/>
                    <a:lstStyle/>
                    <a:p>
                      <a:pPr>
                        <a:lnSpc>
                          <a:spcPct val="125000"/>
                        </a:lnSpc>
                      </a:pPr>
                      <a:endParaRPr lang="zh-CN" altLang="en-US" b="1" dirty="0">
                        <a:solidFill>
                          <a:schemeClr val="bg1"/>
                        </a:solidFill>
                      </a:endParaRPr>
                    </a:p>
                  </a:txBody>
                  <a:tcPr marL="68580" marR="68580"/>
                </a:tc>
              </a:tr>
              <a:tr h="370840">
                <a:tc>
                  <a:txBody>
                    <a:bodyPr/>
                    <a:lstStyle/>
                    <a:p>
                      <a:pPr>
                        <a:lnSpc>
                          <a:spcPct val="125000"/>
                        </a:lnSpc>
                      </a:pPr>
                      <a:r>
                        <a:rPr lang="zh-CN" altLang="en-US" b="1" dirty="0" smtClean="0"/>
                        <a:t>对象</a:t>
                      </a:r>
                      <a:endParaRPr lang="zh-CN" altLang="en-US" b="1" dirty="0"/>
                    </a:p>
                  </a:txBody>
                  <a:tcPr marL="68580" marR="68580"/>
                </a:tc>
                <a:tc>
                  <a:txBody>
                    <a:bodyPr/>
                    <a:lstStyle/>
                    <a:p>
                      <a:pPr>
                        <a:lnSpc>
                          <a:spcPct val="125000"/>
                        </a:lnSpc>
                      </a:pPr>
                      <a:r>
                        <a:rPr lang="zh-CN" altLang="en-US" b="1" dirty="0" smtClean="0"/>
                        <a:t>个体</a:t>
                      </a:r>
                      <a:endParaRPr lang="zh-CN" altLang="en-US" b="1" dirty="0"/>
                    </a:p>
                  </a:txBody>
                  <a:tcPr marL="68580" marR="68580"/>
                </a:tc>
                <a:tc gridSpan="2">
                  <a:txBody>
                    <a:bodyPr/>
                    <a:lstStyle/>
                    <a:p>
                      <a:pPr>
                        <a:lnSpc>
                          <a:spcPct val="125000"/>
                        </a:lnSpc>
                      </a:pPr>
                      <a:r>
                        <a:rPr lang="zh-CN" altLang="en-US" b="1" dirty="0" smtClean="0"/>
                        <a:t>群体、社区</a:t>
                      </a:r>
                      <a:endParaRPr lang="zh-CN" altLang="en-US" b="1" dirty="0"/>
                    </a:p>
                  </a:txBody>
                  <a:tcPr marL="68580" marR="68580"/>
                </a:tc>
                <a:tc hMerge="1">
                  <a:txBody>
                    <a:bodyPr/>
                    <a:lstStyle/>
                    <a:p>
                      <a:pPr>
                        <a:lnSpc>
                          <a:spcPct val="125000"/>
                        </a:lnSpc>
                      </a:pPr>
                      <a:endParaRPr lang="zh-CN" altLang="en-US" b="1" dirty="0"/>
                    </a:p>
                  </a:txBody>
                  <a:tcPr marL="68580" marR="68580"/>
                </a:tc>
              </a:tr>
              <a:tr h="370840">
                <a:tc>
                  <a:txBody>
                    <a:bodyPr/>
                    <a:lstStyle/>
                    <a:p>
                      <a:pPr>
                        <a:lnSpc>
                          <a:spcPct val="125000"/>
                        </a:lnSpc>
                      </a:pPr>
                      <a:r>
                        <a:rPr lang="zh-CN" altLang="en-US" b="1" dirty="0" smtClean="0"/>
                        <a:t>目的</a:t>
                      </a:r>
                      <a:endParaRPr lang="zh-CN" altLang="en-US" b="1" dirty="0"/>
                    </a:p>
                  </a:txBody>
                  <a:tcPr marL="68580" marR="68580"/>
                </a:tc>
                <a:tc>
                  <a:txBody>
                    <a:bodyPr/>
                    <a:lstStyle/>
                    <a:p>
                      <a:pPr>
                        <a:lnSpc>
                          <a:spcPct val="125000"/>
                        </a:lnSpc>
                      </a:pPr>
                      <a:r>
                        <a:rPr lang="zh-CN" altLang="en-US" b="1" dirty="0" smtClean="0"/>
                        <a:t>解决个人特异性的健康问题</a:t>
                      </a:r>
                      <a:endParaRPr lang="zh-CN" altLang="en-US" b="1" dirty="0"/>
                    </a:p>
                  </a:txBody>
                  <a:tcPr marL="68580" marR="68580"/>
                </a:tc>
                <a:tc gridSpan="2">
                  <a:txBody>
                    <a:bodyPr/>
                    <a:lstStyle/>
                    <a:p>
                      <a:pPr>
                        <a:lnSpc>
                          <a:spcPct val="125000"/>
                        </a:lnSpc>
                      </a:pPr>
                      <a:r>
                        <a:rPr lang="zh-CN" altLang="en-US" b="1" dirty="0" smtClean="0"/>
                        <a:t>解决群体性的健康问题</a:t>
                      </a:r>
                      <a:endParaRPr lang="zh-CN" altLang="en-US" b="1" dirty="0"/>
                    </a:p>
                  </a:txBody>
                  <a:tcPr marL="68580" marR="68580"/>
                </a:tc>
                <a:tc hMerge="1">
                  <a:txBody>
                    <a:bodyPr/>
                    <a:lstStyle/>
                    <a:p>
                      <a:pPr>
                        <a:lnSpc>
                          <a:spcPct val="125000"/>
                        </a:lnSpc>
                      </a:pPr>
                      <a:endParaRPr lang="zh-CN" altLang="en-US" b="1" dirty="0"/>
                    </a:p>
                  </a:txBody>
                  <a:tcPr marL="68580" marR="68580"/>
                </a:tc>
              </a:tr>
              <a:tr h="370840">
                <a:tc>
                  <a:txBody>
                    <a:bodyPr/>
                    <a:lstStyle/>
                    <a:p>
                      <a:pPr>
                        <a:lnSpc>
                          <a:spcPct val="125000"/>
                        </a:lnSpc>
                      </a:pPr>
                      <a:r>
                        <a:rPr lang="zh-CN" altLang="en-US" b="1" dirty="0" smtClean="0"/>
                        <a:t>内容</a:t>
                      </a:r>
                      <a:endParaRPr lang="zh-CN" altLang="en-US" b="1" dirty="0"/>
                    </a:p>
                  </a:txBody>
                  <a:tcPr marL="68580" marR="68580"/>
                </a:tc>
                <a:tc>
                  <a:txBody>
                    <a:bodyPr/>
                    <a:lstStyle/>
                    <a:p>
                      <a:pPr>
                        <a:lnSpc>
                          <a:spcPct val="125000"/>
                        </a:lnSpc>
                      </a:pPr>
                      <a:r>
                        <a:rPr lang="zh-CN" altLang="en-US" b="1" dirty="0" smtClean="0"/>
                        <a:t>特异性的行为与生活方式，疾病</a:t>
                      </a:r>
                      <a:endParaRPr lang="zh-CN" altLang="en-US" b="1" dirty="0"/>
                    </a:p>
                  </a:txBody>
                  <a:tcPr marL="68580" marR="68580"/>
                </a:tc>
                <a:tc gridSpan="2">
                  <a:txBody>
                    <a:bodyPr/>
                    <a:lstStyle/>
                    <a:p>
                      <a:pPr>
                        <a:lnSpc>
                          <a:spcPct val="125000"/>
                        </a:lnSpc>
                      </a:pPr>
                      <a:r>
                        <a:rPr lang="zh-CN" altLang="en-US" b="1" dirty="0" smtClean="0"/>
                        <a:t>主要的危险因素，包括环境因素</a:t>
                      </a:r>
                      <a:endParaRPr lang="zh-CN" altLang="en-US" b="1" dirty="0"/>
                    </a:p>
                  </a:txBody>
                  <a:tcPr marL="68580" marR="68580"/>
                </a:tc>
                <a:tc hMerge="1">
                  <a:txBody>
                    <a:bodyPr/>
                    <a:lstStyle/>
                    <a:p>
                      <a:pPr>
                        <a:lnSpc>
                          <a:spcPct val="125000"/>
                        </a:lnSpc>
                      </a:pPr>
                      <a:endParaRPr lang="zh-CN" altLang="en-US" b="1" dirty="0"/>
                    </a:p>
                  </a:txBody>
                  <a:tcPr marL="68580" marR="68580"/>
                </a:tc>
              </a:tr>
              <a:tr h="370840">
                <a:tc>
                  <a:txBody>
                    <a:bodyPr/>
                    <a:lstStyle/>
                    <a:p>
                      <a:pPr>
                        <a:lnSpc>
                          <a:spcPct val="125000"/>
                        </a:lnSpc>
                      </a:pPr>
                      <a:r>
                        <a:rPr lang="zh-CN" altLang="en-US" b="1" dirty="0" smtClean="0">
                          <a:solidFill>
                            <a:srgbClr val="FF0000"/>
                          </a:solidFill>
                        </a:rPr>
                        <a:t>步骤</a:t>
                      </a:r>
                      <a:endParaRPr lang="zh-CN" altLang="en-US" b="1" dirty="0">
                        <a:solidFill>
                          <a:srgbClr val="FF0000"/>
                        </a:solidFill>
                      </a:endParaRPr>
                    </a:p>
                  </a:txBody>
                  <a:tcPr marL="68580" marR="68580"/>
                </a:tc>
                <a:tc gridSpan="3">
                  <a:txBody>
                    <a:bodyPr/>
                    <a:lstStyle/>
                    <a:p>
                      <a:pPr>
                        <a:lnSpc>
                          <a:spcPct val="125000"/>
                        </a:lnSpc>
                      </a:pPr>
                      <a:r>
                        <a:rPr lang="zh-CN" altLang="en-US" b="1" dirty="0" smtClean="0">
                          <a:solidFill>
                            <a:srgbClr val="FF0000"/>
                          </a:solidFill>
                        </a:rPr>
                        <a:t>需求评估</a:t>
                      </a:r>
                      <a:r>
                        <a:rPr lang="en-US" altLang="zh-CN" b="1" dirty="0" smtClean="0">
                          <a:solidFill>
                            <a:srgbClr val="FF0000"/>
                          </a:solidFill>
                        </a:rPr>
                        <a:t>-</a:t>
                      </a:r>
                      <a:r>
                        <a:rPr lang="zh-CN" altLang="en-US" b="1" dirty="0" smtClean="0">
                          <a:solidFill>
                            <a:srgbClr val="FF0000"/>
                          </a:solidFill>
                        </a:rPr>
                        <a:t>计划制定</a:t>
                      </a:r>
                      <a:r>
                        <a:rPr lang="en-US" altLang="zh-CN" b="1" dirty="0" smtClean="0">
                          <a:solidFill>
                            <a:srgbClr val="FF0000"/>
                          </a:solidFill>
                        </a:rPr>
                        <a:t>-</a:t>
                      </a:r>
                      <a:r>
                        <a:rPr lang="zh-CN" altLang="en-US" b="1" dirty="0" smtClean="0">
                          <a:solidFill>
                            <a:srgbClr val="FF0000"/>
                          </a:solidFill>
                        </a:rPr>
                        <a:t>计划实施</a:t>
                      </a:r>
                      <a:r>
                        <a:rPr lang="en-US" altLang="zh-CN" b="1" dirty="0" smtClean="0">
                          <a:solidFill>
                            <a:srgbClr val="FF0000"/>
                          </a:solidFill>
                        </a:rPr>
                        <a:t>-</a:t>
                      </a:r>
                      <a:r>
                        <a:rPr lang="zh-CN" altLang="en-US" b="1" dirty="0" smtClean="0">
                          <a:solidFill>
                            <a:srgbClr val="FF0000"/>
                          </a:solidFill>
                        </a:rPr>
                        <a:t>干预评估</a:t>
                      </a:r>
                      <a:endParaRPr lang="zh-CN" altLang="en-US" b="1" dirty="0">
                        <a:solidFill>
                          <a:srgbClr val="FF0000"/>
                        </a:solidFill>
                      </a:endParaRPr>
                    </a:p>
                  </a:txBody>
                  <a:tcPr marL="68580" marR="68580"/>
                </a:tc>
                <a:tc hMerge="1">
                  <a:txBody>
                    <a:bodyPr/>
                    <a:lstStyle/>
                    <a:p>
                      <a:endParaRPr lang="zh-CN" altLang="en-US"/>
                    </a:p>
                  </a:txBody>
                  <a:tcPr/>
                </a:tc>
                <a:tc hMerge="1">
                  <a:txBody>
                    <a:bodyPr/>
                    <a:lstStyle/>
                    <a:p>
                      <a:endParaRPr lang="zh-CN" altLang="en-US" dirty="0"/>
                    </a:p>
                  </a:txBody>
                  <a:tcPr/>
                </a:tc>
              </a:tr>
              <a:tr h="370840">
                <a:tc>
                  <a:txBody>
                    <a:bodyPr/>
                    <a:lstStyle/>
                    <a:p>
                      <a:pPr>
                        <a:lnSpc>
                          <a:spcPct val="125000"/>
                        </a:lnSpc>
                      </a:pPr>
                      <a:r>
                        <a:rPr lang="zh-CN" altLang="en-US" b="1" dirty="0" smtClean="0"/>
                        <a:t>参与者</a:t>
                      </a:r>
                      <a:endParaRPr lang="zh-CN" altLang="en-US" b="1" dirty="0"/>
                    </a:p>
                  </a:txBody>
                  <a:tcPr marL="68580" marR="68580"/>
                </a:tc>
                <a:tc gridSpan="2">
                  <a:txBody>
                    <a:bodyPr/>
                    <a:lstStyle/>
                    <a:p>
                      <a:pPr>
                        <a:lnSpc>
                          <a:spcPct val="125000"/>
                        </a:lnSpc>
                      </a:pPr>
                      <a:r>
                        <a:rPr lang="zh-CN" altLang="en-US" b="1" dirty="0" smtClean="0"/>
                        <a:t>个体，家庭</a:t>
                      </a:r>
                      <a:endParaRPr lang="zh-CN" altLang="en-US" b="1" dirty="0"/>
                    </a:p>
                  </a:txBody>
                  <a:tcPr marL="68580" marR="68580"/>
                </a:tc>
                <a:tc hMerge="1">
                  <a:txBody>
                    <a:bodyPr/>
                    <a:lstStyle/>
                    <a:p>
                      <a:endParaRPr lang="zh-CN" altLang="en-US"/>
                    </a:p>
                  </a:txBody>
                  <a:tcPr/>
                </a:tc>
                <a:tc>
                  <a:txBody>
                    <a:bodyPr/>
                    <a:lstStyle/>
                    <a:p>
                      <a:pPr>
                        <a:lnSpc>
                          <a:spcPct val="125000"/>
                        </a:lnSpc>
                      </a:pPr>
                      <a:r>
                        <a:rPr lang="zh-CN" altLang="en-US" b="1" dirty="0" smtClean="0"/>
                        <a:t>个体、家庭、社区</a:t>
                      </a:r>
                      <a:endParaRPr lang="zh-CN" altLang="en-US" b="1" dirty="0"/>
                    </a:p>
                  </a:txBody>
                  <a:tcPr marL="68580" marR="68580"/>
                </a:tc>
              </a:tr>
              <a:tr h="370840">
                <a:tc>
                  <a:txBody>
                    <a:bodyPr/>
                    <a:lstStyle/>
                    <a:p>
                      <a:pPr marL="0" marR="0" indent="0" algn="l" defTabSz="1219170" rtl="0" eaLnBrk="1" fontAlgn="auto" latinLnBrk="0" hangingPunct="1">
                        <a:lnSpc>
                          <a:spcPct val="125000"/>
                        </a:lnSpc>
                        <a:spcBef>
                          <a:spcPts val="0"/>
                        </a:spcBef>
                        <a:spcAft>
                          <a:spcPts val="0"/>
                        </a:spcAft>
                        <a:buClrTx/>
                        <a:buSzTx/>
                        <a:buFontTx/>
                        <a:buNone/>
                        <a:tabLst/>
                        <a:defRPr/>
                      </a:pPr>
                      <a:r>
                        <a:rPr lang="zh-CN" altLang="en-US" b="1" dirty="0" smtClean="0"/>
                        <a:t>受益面</a:t>
                      </a:r>
                    </a:p>
                  </a:txBody>
                  <a:tcPr marL="68580" marR="68580"/>
                </a:tc>
                <a:tc gridSpan="2">
                  <a:txBody>
                    <a:bodyPr/>
                    <a:lstStyle/>
                    <a:p>
                      <a:pPr marL="0" marR="0" indent="0" algn="l" defTabSz="1219170" rtl="0" eaLnBrk="1" fontAlgn="auto" latinLnBrk="0" hangingPunct="1">
                        <a:lnSpc>
                          <a:spcPct val="125000"/>
                        </a:lnSpc>
                        <a:spcBef>
                          <a:spcPts val="0"/>
                        </a:spcBef>
                        <a:spcAft>
                          <a:spcPts val="0"/>
                        </a:spcAft>
                        <a:buClrTx/>
                        <a:buSzTx/>
                        <a:buFontTx/>
                        <a:buNone/>
                        <a:tabLst/>
                        <a:defRPr/>
                      </a:pPr>
                      <a:r>
                        <a:rPr lang="zh-CN" altLang="en-US" b="1" dirty="0" smtClean="0"/>
                        <a:t>窄</a:t>
                      </a:r>
                    </a:p>
                  </a:txBody>
                  <a:tcPr marL="68580" marR="68580"/>
                </a:tc>
                <a:tc hMerge="1">
                  <a:txBody>
                    <a:bodyPr/>
                    <a:lstStyle/>
                    <a:p>
                      <a:endParaRPr lang="zh-CN" altLang="en-US"/>
                    </a:p>
                  </a:txBody>
                  <a:tcPr/>
                </a:tc>
                <a:tc>
                  <a:txBody>
                    <a:bodyPr/>
                    <a:lstStyle/>
                    <a:p>
                      <a:pPr marL="0" marR="0" indent="0" algn="l" defTabSz="1219170" rtl="0" eaLnBrk="1" fontAlgn="auto" latinLnBrk="0" hangingPunct="1">
                        <a:lnSpc>
                          <a:spcPct val="125000"/>
                        </a:lnSpc>
                        <a:spcBef>
                          <a:spcPts val="0"/>
                        </a:spcBef>
                        <a:spcAft>
                          <a:spcPts val="0"/>
                        </a:spcAft>
                        <a:buClrTx/>
                        <a:buSzTx/>
                        <a:buFontTx/>
                        <a:buNone/>
                        <a:tabLst/>
                        <a:defRPr/>
                      </a:pPr>
                      <a:r>
                        <a:rPr lang="zh-CN" altLang="en-US" b="1" dirty="0" smtClean="0"/>
                        <a:t>广</a:t>
                      </a:r>
                    </a:p>
                  </a:txBody>
                  <a:tcPr marL="68580" marR="68580"/>
                </a:tc>
              </a:tr>
            </a:tbl>
          </a:graphicData>
        </a:graphic>
      </p:graphicFrame>
      <p:sp>
        <p:nvSpPr>
          <p:cNvPr id="4" name="灯片编号占位符 3"/>
          <p:cNvSpPr>
            <a:spLocks noGrp="1"/>
          </p:cNvSpPr>
          <p:nvPr>
            <p:ph type="sldNum" sz="quarter" idx="12"/>
          </p:nvPr>
        </p:nvSpPr>
        <p:spPr>
          <a:xfrm>
            <a:off x="6588224" y="6309320"/>
            <a:ext cx="2133600" cy="365125"/>
          </a:xfrm>
        </p:spPr>
        <p:txBody>
          <a:bodyPr/>
          <a:lstStyle/>
          <a:p>
            <a:pPr>
              <a:defRPr/>
            </a:pPr>
            <a:fld id="{0625C02F-35E7-412B-94BF-15DA7EF3A9DD}" type="slidenum">
              <a:rPr lang="en-US" altLang="zh-CN" smtClean="0"/>
              <a:pPr>
                <a:defRPr/>
              </a:pPr>
              <a:t>39</a:t>
            </a:fld>
            <a:endParaRPr lang="en-US" altLang="zh-CN"/>
          </a:p>
        </p:txBody>
      </p:sp>
    </p:spTree>
    <p:extLst>
      <p:ext uri="{BB962C8B-B14F-4D97-AF65-F5344CB8AC3E}">
        <p14:creationId xmlns:p14="http://schemas.microsoft.com/office/powerpoint/2010/main" val="176180033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755576" y="764704"/>
            <a:ext cx="8229600" cy="5688632"/>
          </a:xfrm>
        </p:spPr>
        <p:txBody>
          <a:bodyPr>
            <a:normAutofit/>
          </a:bodyPr>
          <a:lstStyle/>
          <a:p>
            <a:pPr>
              <a:lnSpc>
                <a:spcPct val="125000"/>
              </a:lnSpc>
            </a:pPr>
            <a:r>
              <a:rPr lang="en-US" altLang="zh-CN" b="1" dirty="0" smtClean="0"/>
              <a:t>《</a:t>
            </a:r>
            <a:r>
              <a:rPr lang="zh-CN" altLang="en-US" b="1" dirty="0" smtClean="0"/>
              <a:t>健康中国行动</a:t>
            </a:r>
            <a:r>
              <a:rPr lang="en-US" altLang="zh-CN" b="1" dirty="0" smtClean="0"/>
              <a:t>2019-2030》</a:t>
            </a:r>
          </a:p>
          <a:p>
            <a:pPr marL="0" indent="0">
              <a:lnSpc>
                <a:spcPct val="125000"/>
              </a:lnSpc>
              <a:buNone/>
            </a:pPr>
            <a:r>
              <a:rPr lang="zh-CN" altLang="en-US" b="1" dirty="0" smtClean="0"/>
              <a:t>第一项：健康知识普及行动</a:t>
            </a:r>
            <a:endParaRPr lang="en-US" altLang="zh-CN" b="1" dirty="0" smtClean="0"/>
          </a:p>
          <a:p>
            <a:pPr marL="0" indent="0">
              <a:lnSpc>
                <a:spcPct val="125000"/>
              </a:lnSpc>
              <a:buNone/>
            </a:pPr>
            <a:r>
              <a:rPr lang="en-US" altLang="zh-CN" b="1" dirty="0"/>
              <a:t> </a:t>
            </a:r>
            <a:r>
              <a:rPr lang="en-US" altLang="zh-CN" b="1" dirty="0" smtClean="0"/>
              <a:t>   </a:t>
            </a:r>
            <a:r>
              <a:rPr lang="zh-CN" altLang="en-US" sz="2800" b="1" dirty="0" smtClean="0">
                <a:latin typeface="楷体" pitchFamily="49" charset="-122"/>
                <a:ea typeface="楷体" pitchFamily="49" charset="-122"/>
              </a:rPr>
              <a:t>其中：</a:t>
            </a:r>
            <a:endParaRPr lang="en-US" altLang="zh-CN" sz="2800" b="1" dirty="0" smtClean="0">
              <a:latin typeface="楷体" pitchFamily="49" charset="-122"/>
              <a:ea typeface="楷体" pitchFamily="49" charset="-122"/>
            </a:endParaRPr>
          </a:p>
          <a:p>
            <a:pPr marL="0" indent="0">
              <a:lnSpc>
                <a:spcPct val="125000"/>
              </a:lnSpc>
              <a:buNone/>
            </a:pPr>
            <a:r>
              <a:rPr lang="en-US" altLang="zh-CN" sz="2800" b="1" dirty="0">
                <a:latin typeface="楷体" pitchFamily="49" charset="-122"/>
                <a:ea typeface="楷体" pitchFamily="49" charset="-122"/>
              </a:rPr>
              <a:t> </a:t>
            </a:r>
            <a:r>
              <a:rPr lang="en-US" altLang="zh-CN" sz="2800" b="1" dirty="0" smtClean="0">
                <a:latin typeface="楷体" pitchFamily="49" charset="-122"/>
                <a:ea typeface="楷体" pitchFamily="49" charset="-122"/>
              </a:rPr>
              <a:t>  - </a:t>
            </a:r>
            <a:r>
              <a:rPr lang="zh-CN" altLang="en-US" sz="2800" b="1" dirty="0" smtClean="0">
                <a:latin typeface="楷体" pitchFamily="49" charset="-122"/>
                <a:ea typeface="楷体" pitchFamily="49" charset="-122"/>
              </a:rPr>
              <a:t>居民健康素养水平</a:t>
            </a:r>
            <a:endParaRPr lang="en-US" altLang="zh-CN" sz="2800" b="1" dirty="0" smtClean="0">
              <a:latin typeface="楷体" pitchFamily="49" charset="-122"/>
              <a:ea typeface="楷体" pitchFamily="49" charset="-122"/>
            </a:endParaRPr>
          </a:p>
          <a:p>
            <a:pPr marL="0" indent="0">
              <a:lnSpc>
                <a:spcPct val="125000"/>
              </a:lnSpc>
              <a:buNone/>
            </a:pPr>
            <a:r>
              <a:rPr lang="en-US" altLang="zh-CN" sz="2800" b="1" dirty="0">
                <a:latin typeface="楷体" pitchFamily="49" charset="-122"/>
                <a:ea typeface="楷体" pitchFamily="49" charset="-122"/>
              </a:rPr>
              <a:t> </a:t>
            </a:r>
            <a:r>
              <a:rPr lang="en-US" altLang="zh-CN" sz="2800" b="1" dirty="0" smtClean="0">
                <a:latin typeface="楷体" pitchFamily="49" charset="-122"/>
                <a:ea typeface="楷体" pitchFamily="49" charset="-122"/>
              </a:rPr>
              <a:t>  - </a:t>
            </a:r>
            <a:r>
              <a:rPr lang="zh-CN" altLang="en-US" sz="2800" b="1" dirty="0" smtClean="0">
                <a:latin typeface="楷体" pitchFamily="49" charset="-122"/>
                <a:ea typeface="楷体" pitchFamily="49" charset="-122"/>
              </a:rPr>
              <a:t>医务人员掌握与岗位相适应的健康科普知识，并在诊疗过程主动提供健康指导</a:t>
            </a:r>
            <a:endParaRPr lang="en-US" altLang="zh-CN" sz="2800" b="1" dirty="0" smtClean="0">
              <a:latin typeface="楷体" pitchFamily="49" charset="-122"/>
              <a:ea typeface="楷体" pitchFamily="49" charset="-122"/>
            </a:endParaRPr>
          </a:p>
          <a:p>
            <a:pPr marL="0" indent="0">
              <a:lnSpc>
                <a:spcPct val="125000"/>
              </a:lnSpc>
              <a:buNone/>
            </a:pPr>
            <a:r>
              <a:rPr lang="en-US" altLang="zh-CN" sz="2800" b="1" dirty="0">
                <a:latin typeface="楷体" pitchFamily="49" charset="-122"/>
                <a:ea typeface="楷体" pitchFamily="49" charset="-122"/>
              </a:rPr>
              <a:t> </a:t>
            </a:r>
            <a:r>
              <a:rPr lang="en-US" altLang="zh-CN" sz="2800" b="1" dirty="0" smtClean="0">
                <a:latin typeface="楷体" pitchFamily="49" charset="-122"/>
                <a:ea typeface="楷体" pitchFamily="49" charset="-122"/>
              </a:rPr>
              <a:t>  - </a:t>
            </a:r>
            <a:r>
              <a:rPr lang="zh-CN" altLang="en-US" sz="2800" b="1" dirty="0" smtClean="0">
                <a:latin typeface="楷体" pitchFamily="49" charset="-122"/>
                <a:ea typeface="楷体" pitchFamily="49" charset="-122"/>
              </a:rPr>
              <a:t>建立医疗机构和医务人员开展健康教育和健康促进的绩效考核机制（</a:t>
            </a:r>
            <a:r>
              <a:rPr lang="en-US" altLang="zh-CN" sz="2800" b="1" dirty="0" smtClean="0">
                <a:latin typeface="楷体" pitchFamily="49" charset="-122"/>
                <a:ea typeface="楷体" pitchFamily="49" charset="-122"/>
              </a:rPr>
              <a:t>2022-2030</a:t>
            </a:r>
            <a:r>
              <a:rPr lang="zh-CN" altLang="en-US" sz="2800" b="1" dirty="0" smtClean="0">
                <a:latin typeface="楷体" pitchFamily="49" charset="-122"/>
                <a:ea typeface="楷体" pitchFamily="49" charset="-122"/>
              </a:rPr>
              <a:t>）</a:t>
            </a:r>
            <a:endParaRPr lang="zh-CN" altLang="en-US" sz="2800" b="1" dirty="0">
              <a:latin typeface="楷体" pitchFamily="49" charset="-122"/>
              <a:ea typeface="楷体" pitchFamily="49" charset="-122"/>
            </a:endParaRPr>
          </a:p>
        </p:txBody>
      </p:sp>
      <p:sp>
        <p:nvSpPr>
          <p:cNvPr id="4" name="标题 3"/>
          <p:cNvSpPr>
            <a:spLocks noGrp="1"/>
          </p:cNvSpPr>
          <p:nvPr>
            <p:ph type="title"/>
          </p:nvPr>
        </p:nvSpPr>
        <p:spPr>
          <a:xfrm>
            <a:off x="899592" y="260648"/>
            <a:ext cx="7776000" cy="346050"/>
          </a:xfrm>
        </p:spPr>
        <p:txBody>
          <a:bodyPr>
            <a:normAutofit fontScale="90000"/>
          </a:bodyPr>
          <a:lstStyle/>
          <a:p>
            <a:endParaRPr lang="zh-CN" altLang="en-US" dirty="0"/>
          </a:p>
        </p:txBody>
      </p:sp>
    </p:spTree>
    <p:extLst>
      <p:ext uri="{BB962C8B-B14F-4D97-AF65-F5344CB8AC3E}">
        <p14:creationId xmlns:p14="http://schemas.microsoft.com/office/powerpoint/2010/main" val="78357607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txBox="1">
            <a:spLocks/>
          </p:cNvSpPr>
          <p:nvPr/>
        </p:nvSpPr>
        <p:spPr>
          <a:xfrm>
            <a:off x="457200" y="274638"/>
            <a:ext cx="8229600" cy="582612"/>
          </a:xfrm>
          <a:prstGeom prst="rect">
            <a:avLst/>
          </a:prstGeom>
        </p:spPr>
        <p:txBody>
          <a:bodyPr/>
          <a:lstStyle/>
          <a:p>
            <a:pPr algn="ctr" eaLnBrk="0" fontAlgn="auto" hangingPunct="0">
              <a:spcBef>
                <a:spcPts val="0"/>
              </a:spcBef>
              <a:spcAft>
                <a:spcPts val="0"/>
              </a:spcAft>
              <a:defRPr/>
            </a:pPr>
            <a:endParaRPr lang="zh-CN" altLang="en-US" sz="2800" b="1" kern="0" dirty="0">
              <a:latin typeface="+mj-lt"/>
              <a:ea typeface="+mj-ea"/>
              <a:cs typeface="+mj-cs"/>
            </a:endParaRPr>
          </a:p>
        </p:txBody>
      </p:sp>
      <p:sp>
        <p:nvSpPr>
          <p:cNvPr id="13315" name="TextBox 2"/>
          <p:cNvSpPr txBox="1">
            <a:spLocks noChangeArrowheads="1"/>
          </p:cNvSpPr>
          <p:nvPr/>
        </p:nvSpPr>
        <p:spPr bwMode="auto">
          <a:xfrm>
            <a:off x="7715250" y="1143001"/>
            <a:ext cx="1143000" cy="1077218"/>
          </a:xfrm>
          <a:prstGeom prst="rect">
            <a:avLst/>
          </a:prstGeom>
          <a:noFill/>
          <a:ln w="9525">
            <a:noFill/>
            <a:miter lim="800000"/>
            <a:headEnd/>
            <a:tailEnd/>
          </a:ln>
        </p:spPr>
        <p:txBody>
          <a:bodyPr>
            <a:spAutoFit/>
          </a:bodyPr>
          <a:lstStyle/>
          <a:p>
            <a:r>
              <a:rPr lang="zh-CN" altLang="en-US" dirty="0">
                <a:solidFill>
                  <a:schemeClr val="bg1"/>
                </a:solidFill>
                <a:latin typeface="Copperplate Gothic Bold" pitchFamily="34" charset="0"/>
                <a:ea typeface="微软雅黑" pitchFamily="34" charset="-122"/>
              </a:rPr>
              <a:t>  </a:t>
            </a:r>
            <a:r>
              <a:rPr lang="zh-CN" altLang="en-US" sz="2000" b="1" dirty="0">
                <a:latin typeface="Copperplate Gothic Bold" pitchFamily="34" charset="0"/>
                <a:ea typeface="微软雅黑" pitchFamily="34" charset="-122"/>
              </a:rPr>
              <a:t>第一步</a:t>
            </a:r>
            <a:endParaRPr lang="en-US" altLang="zh-CN" sz="2000" b="1" dirty="0">
              <a:latin typeface="Copperplate Gothic Bold" pitchFamily="34" charset="0"/>
              <a:ea typeface="微软雅黑" pitchFamily="34" charset="-122"/>
            </a:endParaRPr>
          </a:p>
          <a:p>
            <a:r>
              <a:rPr lang="zh-CN" altLang="en-US" sz="2000" b="1" dirty="0">
                <a:latin typeface="Copperplate Gothic Bold" pitchFamily="34" charset="0"/>
                <a:ea typeface="微软雅黑" pitchFamily="34" charset="-122"/>
              </a:rPr>
              <a:t>社会诊断</a:t>
            </a:r>
          </a:p>
        </p:txBody>
      </p:sp>
      <p:sp>
        <p:nvSpPr>
          <p:cNvPr id="13316" name="TextBox 3"/>
          <p:cNvSpPr txBox="1">
            <a:spLocks noChangeArrowheads="1"/>
          </p:cNvSpPr>
          <p:nvPr/>
        </p:nvSpPr>
        <p:spPr bwMode="auto">
          <a:xfrm>
            <a:off x="8001000" y="2786064"/>
            <a:ext cx="1143000" cy="369332"/>
          </a:xfrm>
          <a:prstGeom prst="rect">
            <a:avLst/>
          </a:prstGeom>
          <a:noFill/>
          <a:ln w="9525">
            <a:solidFill>
              <a:schemeClr val="bg1"/>
            </a:solidFill>
            <a:miter lim="800000"/>
            <a:headEnd/>
            <a:tailEnd/>
          </a:ln>
        </p:spPr>
        <p:txBody>
          <a:bodyPr>
            <a:spAutoFit/>
          </a:bodyPr>
          <a:lstStyle/>
          <a:p>
            <a:r>
              <a:rPr lang="zh-CN" altLang="en-US" sz="1800" b="1" dirty="0">
                <a:latin typeface="Copperplate Gothic Bold" pitchFamily="34" charset="0"/>
                <a:ea typeface="微软雅黑" pitchFamily="34" charset="-122"/>
              </a:rPr>
              <a:t>生活质量</a:t>
            </a:r>
          </a:p>
        </p:txBody>
      </p:sp>
      <p:sp>
        <p:nvSpPr>
          <p:cNvPr id="13317" name="TextBox 4"/>
          <p:cNvSpPr txBox="1">
            <a:spLocks noChangeArrowheads="1"/>
          </p:cNvSpPr>
          <p:nvPr/>
        </p:nvSpPr>
        <p:spPr bwMode="auto">
          <a:xfrm>
            <a:off x="6072188" y="1143001"/>
            <a:ext cx="1571625" cy="1077218"/>
          </a:xfrm>
          <a:prstGeom prst="rect">
            <a:avLst/>
          </a:prstGeom>
          <a:noFill/>
          <a:ln w="9525">
            <a:noFill/>
            <a:miter lim="800000"/>
            <a:headEnd/>
            <a:tailEnd/>
          </a:ln>
        </p:spPr>
        <p:txBody>
          <a:bodyPr>
            <a:spAutoFit/>
          </a:bodyPr>
          <a:lstStyle/>
          <a:p>
            <a:r>
              <a:rPr lang="zh-CN" altLang="en-US" b="1" dirty="0">
                <a:solidFill>
                  <a:schemeClr val="bg1"/>
                </a:solidFill>
                <a:latin typeface="Copperplate Gothic Bold" pitchFamily="34" charset="0"/>
                <a:ea typeface="微软雅黑" pitchFamily="34" charset="-122"/>
              </a:rPr>
              <a:t>  </a:t>
            </a:r>
            <a:r>
              <a:rPr lang="zh-CN" altLang="en-US" sz="2000" b="1" dirty="0">
                <a:latin typeface="Copperplate Gothic Bold" pitchFamily="34" charset="0"/>
                <a:ea typeface="微软雅黑" pitchFamily="34" charset="-122"/>
              </a:rPr>
              <a:t>第二步</a:t>
            </a:r>
            <a:endParaRPr lang="en-US" altLang="zh-CN" sz="2000" b="1" dirty="0">
              <a:latin typeface="Copperplate Gothic Bold" pitchFamily="34" charset="0"/>
              <a:ea typeface="微软雅黑" pitchFamily="34" charset="-122"/>
            </a:endParaRPr>
          </a:p>
          <a:p>
            <a:r>
              <a:rPr lang="zh-CN" altLang="en-US" sz="2000" b="1" dirty="0">
                <a:latin typeface="Copperplate Gothic Bold" pitchFamily="34" charset="0"/>
                <a:ea typeface="微软雅黑" pitchFamily="34" charset="-122"/>
              </a:rPr>
              <a:t>流行病学诊断</a:t>
            </a:r>
          </a:p>
        </p:txBody>
      </p:sp>
      <p:sp>
        <p:nvSpPr>
          <p:cNvPr id="13318" name="TextBox 5"/>
          <p:cNvSpPr txBox="1">
            <a:spLocks noChangeArrowheads="1"/>
          </p:cNvSpPr>
          <p:nvPr/>
        </p:nvSpPr>
        <p:spPr bwMode="auto">
          <a:xfrm>
            <a:off x="6357938" y="2786064"/>
            <a:ext cx="1143000" cy="369332"/>
          </a:xfrm>
          <a:prstGeom prst="rect">
            <a:avLst/>
          </a:prstGeom>
          <a:noFill/>
          <a:ln w="9525">
            <a:solidFill>
              <a:schemeClr val="bg1"/>
            </a:solidFill>
            <a:miter lim="800000"/>
            <a:headEnd/>
            <a:tailEnd/>
          </a:ln>
        </p:spPr>
        <p:txBody>
          <a:bodyPr>
            <a:spAutoFit/>
          </a:bodyPr>
          <a:lstStyle/>
          <a:p>
            <a:r>
              <a:rPr lang="zh-CN" altLang="en-US" sz="1800" b="1" dirty="0">
                <a:latin typeface="Copperplate Gothic Bold" pitchFamily="34" charset="0"/>
                <a:ea typeface="微软雅黑" pitchFamily="34" charset="-122"/>
              </a:rPr>
              <a:t>健康问题</a:t>
            </a:r>
          </a:p>
        </p:txBody>
      </p:sp>
      <p:sp>
        <p:nvSpPr>
          <p:cNvPr id="13319" name="TextBox 6"/>
          <p:cNvSpPr txBox="1">
            <a:spLocks noChangeArrowheads="1"/>
          </p:cNvSpPr>
          <p:nvPr/>
        </p:nvSpPr>
        <p:spPr bwMode="auto">
          <a:xfrm>
            <a:off x="6357938" y="3429000"/>
            <a:ext cx="1143000" cy="646331"/>
          </a:xfrm>
          <a:prstGeom prst="rect">
            <a:avLst/>
          </a:prstGeom>
          <a:noFill/>
          <a:ln w="9525">
            <a:solidFill>
              <a:schemeClr val="bg1"/>
            </a:solidFill>
            <a:miter lim="800000"/>
            <a:headEnd/>
            <a:tailEnd/>
          </a:ln>
        </p:spPr>
        <p:txBody>
          <a:bodyPr>
            <a:spAutoFit/>
          </a:bodyPr>
          <a:lstStyle/>
          <a:p>
            <a:r>
              <a:rPr lang="zh-CN" altLang="en-US" sz="1800" b="1" dirty="0">
                <a:latin typeface="Copperplate Gothic Bold" pitchFamily="34" charset="0"/>
                <a:ea typeface="微软雅黑" pitchFamily="34" charset="-122"/>
              </a:rPr>
              <a:t>非健康问题</a:t>
            </a:r>
          </a:p>
        </p:txBody>
      </p:sp>
      <p:sp>
        <p:nvSpPr>
          <p:cNvPr id="13320" name="TextBox 7"/>
          <p:cNvSpPr txBox="1">
            <a:spLocks noChangeArrowheads="1"/>
          </p:cNvSpPr>
          <p:nvPr/>
        </p:nvSpPr>
        <p:spPr bwMode="auto">
          <a:xfrm>
            <a:off x="4357688" y="1143001"/>
            <a:ext cx="1428750" cy="1077218"/>
          </a:xfrm>
          <a:prstGeom prst="rect">
            <a:avLst/>
          </a:prstGeom>
          <a:noFill/>
          <a:ln w="9525">
            <a:noFill/>
            <a:miter lim="800000"/>
            <a:headEnd/>
            <a:tailEnd/>
          </a:ln>
        </p:spPr>
        <p:txBody>
          <a:bodyPr>
            <a:spAutoFit/>
          </a:bodyPr>
          <a:lstStyle/>
          <a:p>
            <a:r>
              <a:rPr lang="zh-CN" altLang="en-US" b="1" dirty="0">
                <a:solidFill>
                  <a:schemeClr val="bg1"/>
                </a:solidFill>
                <a:latin typeface="Copperplate Gothic Bold" pitchFamily="34" charset="0"/>
                <a:ea typeface="微软雅黑" pitchFamily="34" charset="-122"/>
              </a:rPr>
              <a:t>  </a:t>
            </a:r>
            <a:r>
              <a:rPr lang="zh-CN" altLang="en-US" sz="2000" b="1" dirty="0">
                <a:latin typeface="Copperplate Gothic Bold" pitchFamily="34" charset="0"/>
                <a:ea typeface="微软雅黑" pitchFamily="34" charset="-122"/>
              </a:rPr>
              <a:t>第三步</a:t>
            </a:r>
            <a:endParaRPr lang="en-US" altLang="zh-CN" sz="2000" b="1" dirty="0">
              <a:latin typeface="Copperplate Gothic Bold" pitchFamily="34" charset="0"/>
              <a:ea typeface="微软雅黑" pitchFamily="34" charset="-122"/>
            </a:endParaRPr>
          </a:p>
          <a:p>
            <a:r>
              <a:rPr lang="zh-CN" altLang="en-US" sz="2000" b="1" dirty="0">
                <a:latin typeface="Copperplate Gothic Bold" pitchFamily="34" charset="0"/>
                <a:ea typeface="微软雅黑" pitchFamily="34" charset="-122"/>
              </a:rPr>
              <a:t>行为与环境诊断</a:t>
            </a:r>
          </a:p>
        </p:txBody>
      </p:sp>
      <p:sp>
        <p:nvSpPr>
          <p:cNvPr id="13321" name="TextBox 8"/>
          <p:cNvSpPr txBox="1">
            <a:spLocks noChangeArrowheads="1"/>
          </p:cNvSpPr>
          <p:nvPr/>
        </p:nvSpPr>
        <p:spPr bwMode="auto">
          <a:xfrm>
            <a:off x="4572000" y="2714626"/>
            <a:ext cx="1285875" cy="646331"/>
          </a:xfrm>
          <a:prstGeom prst="rect">
            <a:avLst/>
          </a:prstGeom>
          <a:noFill/>
          <a:ln w="9525">
            <a:solidFill>
              <a:schemeClr val="bg1"/>
            </a:solidFill>
            <a:miter lim="800000"/>
            <a:headEnd/>
            <a:tailEnd/>
          </a:ln>
        </p:spPr>
        <p:txBody>
          <a:bodyPr>
            <a:spAutoFit/>
          </a:bodyPr>
          <a:lstStyle/>
          <a:p>
            <a:r>
              <a:rPr lang="zh-CN" altLang="en-US" sz="1800" b="1" dirty="0">
                <a:latin typeface="Copperplate Gothic Bold" pitchFamily="34" charset="0"/>
                <a:ea typeface="微软雅黑" pitchFamily="34" charset="-122"/>
              </a:rPr>
              <a:t>行为与生活方式</a:t>
            </a:r>
          </a:p>
        </p:txBody>
      </p:sp>
      <p:sp>
        <p:nvSpPr>
          <p:cNvPr id="13322" name="TextBox 9"/>
          <p:cNvSpPr txBox="1">
            <a:spLocks noChangeArrowheads="1"/>
          </p:cNvSpPr>
          <p:nvPr/>
        </p:nvSpPr>
        <p:spPr bwMode="auto">
          <a:xfrm>
            <a:off x="4572000" y="3630186"/>
            <a:ext cx="1285875" cy="646331"/>
          </a:xfrm>
          <a:prstGeom prst="rect">
            <a:avLst/>
          </a:prstGeom>
          <a:noFill/>
          <a:ln w="9525">
            <a:solidFill>
              <a:schemeClr val="bg1"/>
            </a:solidFill>
            <a:miter lim="800000"/>
            <a:headEnd/>
            <a:tailEnd/>
          </a:ln>
        </p:spPr>
        <p:txBody>
          <a:bodyPr>
            <a:spAutoFit/>
          </a:bodyPr>
          <a:lstStyle/>
          <a:p>
            <a:r>
              <a:rPr lang="zh-CN" altLang="en-US" sz="1800" b="1" dirty="0">
                <a:latin typeface="Copperplate Gothic Bold" pitchFamily="34" charset="0"/>
                <a:ea typeface="微软雅黑" pitchFamily="34" charset="-122"/>
              </a:rPr>
              <a:t>非行为问题问题</a:t>
            </a:r>
          </a:p>
        </p:txBody>
      </p:sp>
      <p:sp>
        <p:nvSpPr>
          <p:cNvPr id="13323" name="TextBox 10"/>
          <p:cNvSpPr txBox="1">
            <a:spLocks noChangeArrowheads="1"/>
          </p:cNvSpPr>
          <p:nvPr/>
        </p:nvSpPr>
        <p:spPr bwMode="auto">
          <a:xfrm>
            <a:off x="2714625" y="1143001"/>
            <a:ext cx="1428750" cy="1077218"/>
          </a:xfrm>
          <a:prstGeom prst="rect">
            <a:avLst/>
          </a:prstGeom>
          <a:noFill/>
          <a:ln w="9525">
            <a:noFill/>
            <a:miter lim="800000"/>
            <a:headEnd/>
            <a:tailEnd/>
          </a:ln>
        </p:spPr>
        <p:txBody>
          <a:bodyPr>
            <a:spAutoFit/>
          </a:bodyPr>
          <a:lstStyle/>
          <a:p>
            <a:r>
              <a:rPr lang="zh-CN" altLang="en-US" b="1" dirty="0">
                <a:solidFill>
                  <a:schemeClr val="bg1"/>
                </a:solidFill>
                <a:latin typeface="Copperplate Gothic Bold" pitchFamily="34" charset="0"/>
                <a:ea typeface="微软雅黑" pitchFamily="34" charset="-122"/>
              </a:rPr>
              <a:t>  </a:t>
            </a:r>
            <a:r>
              <a:rPr lang="zh-CN" altLang="en-US" sz="2000" b="1" dirty="0">
                <a:latin typeface="Copperplate Gothic Bold" pitchFamily="34" charset="0"/>
                <a:ea typeface="微软雅黑" pitchFamily="34" charset="-122"/>
              </a:rPr>
              <a:t>第四步</a:t>
            </a:r>
            <a:endParaRPr lang="en-US" altLang="zh-CN" sz="2000" b="1" dirty="0">
              <a:latin typeface="Copperplate Gothic Bold" pitchFamily="34" charset="0"/>
              <a:ea typeface="微软雅黑" pitchFamily="34" charset="-122"/>
            </a:endParaRPr>
          </a:p>
          <a:p>
            <a:r>
              <a:rPr lang="zh-CN" altLang="en-US" sz="2000" b="1" dirty="0">
                <a:latin typeface="Copperplate Gothic Bold" pitchFamily="34" charset="0"/>
                <a:ea typeface="微软雅黑" pitchFamily="34" charset="-122"/>
              </a:rPr>
              <a:t>教育与生态诊断</a:t>
            </a:r>
          </a:p>
        </p:txBody>
      </p:sp>
      <p:sp>
        <p:nvSpPr>
          <p:cNvPr id="13324" name="TextBox 11"/>
          <p:cNvSpPr txBox="1">
            <a:spLocks noChangeArrowheads="1"/>
          </p:cNvSpPr>
          <p:nvPr/>
        </p:nvSpPr>
        <p:spPr bwMode="auto">
          <a:xfrm>
            <a:off x="2714625" y="2214564"/>
            <a:ext cx="1214438" cy="461665"/>
          </a:xfrm>
          <a:prstGeom prst="rect">
            <a:avLst/>
          </a:prstGeom>
          <a:noFill/>
          <a:ln w="9525">
            <a:solidFill>
              <a:schemeClr val="bg1"/>
            </a:solidFill>
            <a:miter lim="800000"/>
            <a:headEnd/>
            <a:tailEnd/>
          </a:ln>
        </p:spPr>
        <p:txBody>
          <a:bodyPr>
            <a:spAutoFit/>
          </a:bodyPr>
          <a:lstStyle/>
          <a:p>
            <a:r>
              <a:rPr lang="zh-CN" altLang="en-US" b="1" dirty="0">
                <a:solidFill>
                  <a:schemeClr val="bg1"/>
                </a:solidFill>
                <a:latin typeface="Copperplate Gothic Bold" pitchFamily="34" charset="0"/>
                <a:ea typeface="微软雅黑" pitchFamily="34" charset="-122"/>
              </a:rPr>
              <a:t> </a:t>
            </a:r>
            <a:r>
              <a:rPr lang="zh-CN" altLang="en-US" sz="1800" b="1" dirty="0">
                <a:latin typeface="Copperplate Gothic Bold" pitchFamily="34" charset="0"/>
                <a:ea typeface="微软雅黑" pitchFamily="34" charset="-122"/>
              </a:rPr>
              <a:t>倾向因素</a:t>
            </a:r>
          </a:p>
        </p:txBody>
      </p:sp>
      <p:sp>
        <p:nvSpPr>
          <p:cNvPr id="13325" name="TextBox 12"/>
          <p:cNvSpPr txBox="1">
            <a:spLocks noChangeArrowheads="1"/>
          </p:cNvSpPr>
          <p:nvPr/>
        </p:nvSpPr>
        <p:spPr bwMode="auto">
          <a:xfrm>
            <a:off x="2714625" y="2857500"/>
            <a:ext cx="1214438" cy="461665"/>
          </a:xfrm>
          <a:prstGeom prst="rect">
            <a:avLst/>
          </a:prstGeom>
          <a:noFill/>
          <a:ln w="9525">
            <a:solidFill>
              <a:schemeClr val="bg1"/>
            </a:solidFill>
            <a:miter lim="800000"/>
            <a:headEnd/>
            <a:tailEnd/>
          </a:ln>
        </p:spPr>
        <p:txBody>
          <a:bodyPr>
            <a:spAutoFit/>
          </a:bodyPr>
          <a:lstStyle/>
          <a:p>
            <a:r>
              <a:rPr lang="zh-CN" altLang="en-US" b="1" dirty="0">
                <a:solidFill>
                  <a:schemeClr val="bg1"/>
                </a:solidFill>
                <a:latin typeface="Copperplate Gothic Bold" pitchFamily="34" charset="0"/>
                <a:ea typeface="微软雅黑" pitchFamily="34" charset="-122"/>
              </a:rPr>
              <a:t> </a:t>
            </a:r>
            <a:r>
              <a:rPr lang="zh-CN" altLang="en-US" sz="1800" b="1" dirty="0">
                <a:latin typeface="Copperplate Gothic Bold" pitchFamily="34" charset="0"/>
                <a:ea typeface="微软雅黑" pitchFamily="34" charset="-122"/>
              </a:rPr>
              <a:t>强化因素</a:t>
            </a:r>
          </a:p>
        </p:txBody>
      </p:sp>
      <p:sp>
        <p:nvSpPr>
          <p:cNvPr id="13326" name="TextBox 13"/>
          <p:cNvSpPr txBox="1">
            <a:spLocks noChangeArrowheads="1"/>
          </p:cNvSpPr>
          <p:nvPr/>
        </p:nvSpPr>
        <p:spPr bwMode="auto">
          <a:xfrm>
            <a:off x="2693832" y="3941208"/>
            <a:ext cx="1214438" cy="461665"/>
          </a:xfrm>
          <a:prstGeom prst="rect">
            <a:avLst/>
          </a:prstGeom>
          <a:noFill/>
          <a:ln w="9525">
            <a:solidFill>
              <a:schemeClr val="bg1"/>
            </a:solidFill>
            <a:miter lim="800000"/>
            <a:headEnd/>
            <a:tailEnd/>
          </a:ln>
        </p:spPr>
        <p:txBody>
          <a:bodyPr>
            <a:spAutoFit/>
          </a:bodyPr>
          <a:lstStyle/>
          <a:p>
            <a:r>
              <a:rPr lang="zh-CN" altLang="en-US" b="1" dirty="0">
                <a:solidFill>
                  <a:schemeClr val="bg1"/>
                </a:solidFill>
                <a:latin typeface="Copperplate Gothic Bold" pitchFamily="34" charset="0"/>
                <a:ea typeface="微软雅黑" pitchFamily="34" charset="-122"/>
              </a:rPr>
              <a:t> </a:t>
            </a:r>
            <a:r>
              <a:rPr lang="zh-CN" altLang="en-US" sz="1800" b="1" dirty="0">
                <a:latin typeface="Copperplate Gothic Bold" pitchFamily="34" charset="0"/>
                <a:ea typeface="微软雅黑" pitchFamily="34" charset="-122"/>
              </a:rPr>
              <a:t>促成因素</a:t>
            </a:r>
          </a:p>
        </p:txBody>
      </p:sp>
      <p:sp>
        <p:nvSpPr>
          <p:cNvPr id="13327" name="TextBox 14"/>
          <p:cNvSpPr txBox="1">
            <a:spLocks noChangeArrowheads="1"/>
          </p:cNvSpPr>
          <p:nvPr/>
        </p:nvSpPr>
        <p:spPr bwMode="auto">
          <a:xfrm>
            <a:off x="1000125" y="1143001"/>
            <a:ext cx="1428750" cy="1077218"/>
          </a:xfrm>
          <a:prstGeom prst="rect">
            <a:avLst/>
          </a:prstGeom>
          <a:noFill/>
          <a:ln w="9525">
            <a:noFill/>
            <a:miter lim="800000"/>
            <a:headEnd/>
            <a:tailEnd/>
          </a:ln>
        </p:spPr>
        <p:txBody>
          <a:bodyPr>
            <a:spAutoFit/>
          </a:bodyPr>
          <a:lstStyle/>
          <a:p>
            <a:r>
              <a:rPr lang="zh-CN" altLang="en-US" b="1" dirty="0">
                <a:solidFill>
                  <a:schemeClr val="bg1"/>
                </a:solidFill>
                <a:latin typeface="Copperplate Gothic Bold" pitchFamily="34" charset="0"/>
                <a:ea typeface="微软雅黑" pitchFamily="34" charset="-122"/>
              </a:rPr>
              <a:t>  </a:t>
            </a:r>
            <a:r>
              <a:rPr lang="zh-CN" altLang="en-US" sz="2000" b="1" dirty="0">
                <a:latin typeface="Copperplate Gothic Bold" pitchFamily="34" charset="0"/>
                <a:ea typeface="微软雅黑" pitchFamily="34" charset="-122"/>
              </a:rPr>
              <a:t>第五步</a:t>
            </a:r>
            <a:endParaRPr lang="en-US" altLang="zh-CN" sz="2000" b="1" dirty="0">
              <a:latin typeface="Copperplate Gothic Bold" pitchFamily="34" charset="0"/>
              <a:ea typeface="微软雅黑" pitchFamily="34" charset="-122"/>
            </a:endParaRPr>
          </a:p>
          <a:p>
            <a:r>
              <a:rPr lang="zh-CN" altLang="en-US" sz="2000" b="1" dirty="0">
                <a:latin typeface="Copperplate Gothic Bold" pitchFamily="34" charset="0"/>
                <a:ea typeface="微软雅黑" pitchFamily="34" charset="-122"/>
              </a:rPr>
              <a:t>管理与政策诊断</a:t>
            </a:r>
          </a:p>
        </p:txBody>
      </p:sp>
      <p:sp>
        <p:nvSpPr>
          <p:cNvPr id="13328" name="TextBox 16"/>
          <p:cNvSpPr txBox="1">
            <a:spLocks noChangeArrowheads="1"/>
          </p:cNvSpPr>
          <p:nvPr/>
        </p:nvSpPr>
        <p:spPr bwMode="auto">
          <a:xfrm>
            <a:off x="928688" y="2214564"/>
            <a:ext cx="1428750" cy="461665"/>
          </a:xfrm>
          <a:prstGeom prst="rect">
            <a:avLst/>
          </a:prstGeom>
          <a:noFill/>
          <a:ln w="9525">
            <a:noFill/>
            <a:miter lim="800000"/>
            <a:headEnd/>
            <a:tailEnd/>
          </a:ln>
        </p:spPr>
        <p:txBody>
          <a:bodyPr>
            <a:spAutoFit/>
          </a:bodyPr>
          <a:lstStyle/>
          <a:p>
            <a:r>
              <a:rPr lang="zh-CN" altLang="en-US" b="1" dirty="0">
                <a:solidFill>
                  <a:schemeClr val="bg1"/>
                </a:solidFill>
                <a:latin typeface="Copperplate Gothic Bold" pitchFamily="34" charset="0"/>
                <a:ea typeface="微软雅黑" pitchFamily="34" charset="-122"/>
              </a:rPr>
              <a:t>  </a:t>
            </a:r>
            <a:r>
              <a:rPr lang="zh-CN" altLang="en-US" sz="2000" b="1" dirty="0">
                <a:latin typeface="Copperplate Gothic Bold" pitchFamily="34" charset="0"/>
                <a:ea typeface="微软雅黑" pitchFamily="34" charset="-122"/>
              </a:rPr>
              <a:t>健康促进</a:t>
            </a:r>
          </a:p>
        </p:txBody>
      </p:sp>
      <p:sp>
        <p:nvSpPr>
          <p:cNvPr id="13329" name="TextBox 17"/>
          <p:cNvSpPr txBox="1">
            <a:spLocks noChangeArrowheads="1"/>
          </p:cNvSpPr>
          <p:nvPr/>
        </p:nvSpPr>
        <p:spPr bwMode="auto">
          <a:xfrm>
            <a:off x="892736" y="2832230"/>
            <a:ext cx="1357313" cy="461665"/>
          </a:xfrm>
          <a:prstGeom prst="rect">
            <a:avLst/>
          </a:prstGeom>
          <a:noFill/>
          <a:ln w="9525">
            <a:solidFill>
              <a:schemeClr val="bg1"/>
            </a:solidFill>
            <a:miter lim="800000"/>
            <a:headEnd/>
            <a:tailEnd/>
          </a:ln>
        </p:spPr>
        <p:txBody>
          <a:bodyPr wrap="square">
            <a:spAutoFit/>
          </a:bodyPr>
          <a:lstStyle/>
          <a:p>
            <a:r>
              <a:rPr lang="zh-CN" altLang="en-US" b="1" dirty="0">
                <a:solidFill>
                  <a:schemeClr val="bg1"/>
                </a:solidFill>
                <a:latin typeface="Copperplate Gothic Bold" pitchFamily="34" charset="0"/>
                <a:ea typeface="微软雅黑" pitchFamily="34" charset="-122"/>
              </a:rPr>
              <a:t> </a:t>
            </a:r>
            <a:r>
              <a:rPr lang="zh-CN" altLang="en-US" sz="2000" b="1" dirty="0">
                <a:latin typeface="Copperplate Gothic Bold" pitchFamily="34" charset="0"/>
                <a:ea typeface="微软雅黑" pitchFamily="34" charset="-122"/>
              </a:rPr>
              <a:t>健康教育</a:t>
            </a:r>
          </a:p>
        </p:txBody>
      </p:sp>
      <p:sp>
        <p:nvSpPr>
          <p:cNvPr id="13330" name="TextBox 18"/>
          <p:cNvSpPr txBox="1">
            <a:spLocks noChangeArrowheads="1"/>
          </p:cNvSpPr>
          <p:nvPr/>
        </p:nvSpPr>
        <p:spPr bwMode="auto">
          <a:xfrm>
            <a:off x="982213" y="3792678"/>
            <a:ext cx="1214438" cy="707886"/>
          </a:xfrm>
          <a:prstGeom prst="rect">
            <a:avLst/>
          </a:prstGeom>
          <a:noFill/>
          <a:ln w="9525">
            <a:solidFill>
              <a:schemeClr val="bg1"/>
            </a:solidFill>
            <a:miter lim="800000"/>
            <a:headEnd/>
            <a:tailEnd/>
          </a:ln>
        </p:spPr>
        <p:txBody>
          <a:bodyPr>
            <a:spAutoFit/>
          </a:bodyPr>
          <a:lstStyle/>
          <a:p>
            <a:r>
              <a:rPr lang="zh-CN" altLang="en-US" sz="2000" b="1" dirty="0">
                <a:latin typeface="Copperplate Gothic Bold" pitchFamily="34" charset="0"/>
                <a:ea typeface="微软雅黑" pitchFamily="34" charset="-122"/>
              </a:rPr>
              <a:t>组织、政策、法规</a:t>
            </a:r>
          </a:p>
        </p:txBody>
      </p:sp>
      <p:sp>
        <p:nvSpPr>
          <p:cNvPr id="13331" name="TextBox 19"/>
          <p:cNvSpPr txBox="1">
            <a:spLocks noChangeArrowheads="1"/>
          </p:cNvSpPr>
          <p:nvPr/>
        </p:nvSpPr>
        <p:spPr bwMode="auto">
          <a:xfrm>
            <a:off x="1071563" y="5072063"/>
            <a:ext cx="1428750" cy="1077218"/>
          </a:xfrm>
          <a:prstGeom prst="rect">
            <a:avLst/>
          </a:prstGeom>
          <a:noFill/>
          <a:ln w="9525">
            <a:noFill/>
            <a:miter lim="800000"/>
            <a:headEnd/>
            <a:tailEnd/>
          </a:ln>
        </p:spPr>
        <p:txBody>
          <a:bodyPr>
            <a:spAutoFit/>
          </a:bodyPr>
          <a:lstStyle/>
          <a:p>
            <a:r>
              <a:rPr lang="zh-CN" altLang="en-US" b="1" dirty="0">
                <a:solidFill>
                  <a:schemeClr val="bg1"/>
                </a:solidFill>
                <a:latin typeface="Copperplate Gothic Bold" pitchFamily="34" charset="0"/>
                <a:ea typeface="微软雅黑" pitchFamily="34" charset="-122"/>
              </a:rPr>
              <a:t>  </a:t>
            </a:r>
            <a:r>
              <a:rPr lang="zh-CN" altLang="en-US" sz="2000" b="1" dirty="0">
                <a:latin typeface="Copperplate Gothic Bold" pitchFamily="34" charset="0"/>
                <a:ea typeface="微软雅黑" pitchFamily="34" charset="-122"/>
              </a:rPr>
              <a:t>第六步</a:t>
            </a:r>
            <a:endParaRPr lang="en-US" altLang="zh-CN" sz="2000" b="1" dirty="0">
              <a:latin typeface="Copperplate Gothic Bold" pitchFamily="34" charset="0"/>
              <a:ea typeface="微软雅黑" pitchFamily="34" charset="-122"/>
            </a:endParaRPr>
          </a:p>
          <a:p>
            <a:r>
              <a:rPr lang="zh-CN" altLang="en-US" sz="2000" b="1" dirty="0">
                <a:latin typeface="Copperplate Gothic Bold" pitchFamily="34" charset="0"/>
                <a:ea typeface="微软雅黑" pitchFamily="34" charset="-122"/>
              </a:rPr>
              <a:t>执行</a:t>
            </a:r>
            <a:r>
              <a:rPr lang="en-US" altLang="zh-CN" sz="2000" b="1" dirty="0">
                <a:latin typeface="Copperplate Gothic Bold" pitchFamily="34" charset="0"/>
                <a:ea typeface="微软雅黑" pitchFamily="34" charset="-122"/>
              </a:rPr>
              <a:t>/</a:t>
            </a:r>
            <a:r>
              <a:rPr lang="zh-CN" altLang="en-US" sz="2000" b="1" dirty="0">
                <a:latin typeface="Copperplate Gothic Bold" pitchFamily="34" charset="0"/>
                <a:ea typeface="微软雅黑" pitchFamily="34" charset="-122"/>
              </a:rPr>
              <a:t>过程评价</a:t>
            </a:r>
          </a:p>
        </p:txBody>
      </p:sp>
      <p:sp>
        <p:nvSpPr>
          <p:cNvPr id="13332" name="TextBox 20"/>
          <p:cNvSpPr txBox="1">
            <a:spLocks noChangeArrowheads="1"/>
          </p:cNvSpPr>
          <p:nvPr/>
        </p:nvSpPr>
        <p:spPr bwMode="auto">
          <a:xfrm>
            <a:off x="2857500" y="5072063"/>
            <a:ext cx="1428750" cy="1077218"/>
          </a:xfrm>
          <a:prstGeom prst="rect">
            <a:avLst/>
          </a:prstGeom>
          <a:noFill/>
          <a:ln w="9525">
            <a:noFill/>
            <a:miter lim="800000"/>
            <a:headEnd/>
            <a:tailEnd/>
          </a:ln>
        </p:spPr>
        <p:txBody>
          <a:bodyPr>
            <a:spAutoFit/>
          </a:bodyPr>
          <a:lstStyle/>
          <a:p>
            <a:r>
              <a:rPr lang="zh-CN" altLang="en-US" b="1" dirty="0">
                <a:solidFill>
                  <a:schemeClr val="bg1"/>
                </a:solidFill>
                <a:latin typeface="Copperplate Gothic Bold" pitchFamily="34" charset="0"/>
                <a:ea typeface="微软雅黑" pitchFamily="34" charset="-122"/>
              </a:rPr>
              <a:t>  </a:t>
            </a:r>
            <a:r>
              <a:rPr lang="zh-CN" altLang="en-US" sz="2000" b="1" dirty="0">
                <a:latin typeface="Copperplate Gothic Bold" pitchFamily="34" charset="0"/>
                <a:ea typeface="微软雅黑" pitchFamily="34" charset="-122"/>
              </a:rPr>
              <a:t>第七步</a:t>
            </a:r>
            <a:endParaRPr lang="en-US" altLang="zh-CN" sz="2000" b="1" dirty="0">
              <a:latin typeface="Copperplate Gothic Bold" pitchFamily="34" charset="0"/>
              <a:ea typeface="微软雅黑" pitchFamily="34" charset="-122"/>
            </a:endParaRPr>
          </a:p>
          <a:p>
            <a:r>
              <a:rPr lang="zh-CN" altLang="en-US" sz="2000" b="1" dirty="0">
                <a:latin typeface="Copperplate Gothic Bold" pitchFamily="34" charset="0"/>
                <a:ea typeface="微软雅黑" pitchFamily="34" charset="-122"/>
              </a:rPr>
              <a:t>近期效果评价</a:t>
            </a:r>
          </a:p>
        </p:txBody>
      </p:sp>
      <p:sp>
        <p:nvSpPr>
          <p:cNvPr id="13333" name="TextBox 21"/>
          <p:cNvSpPr txBox="1">
            <a:spLocks noChangeArrowheads="1"/>
          </p:cNvSpPr>
          <p:nvPr/>
        </p:nvSpPr>
        <p:spPr bwMode="auto">
          <a:xfrm>
            <a:off x="4643438" y="5072063"/>
            <a:ext cx="1428750" cy="1077218"/>
          </a:xfrm>
          <a:prstGeom prst="rect">
            <a:avLst/>
          </a:prstGeom>
          <a:noFill/>
          <a:ln w="9525">
            <a:noFill/>
            <a:miter lim="800000"/>
            <a:headEnd/>
            <a:tailEnd/>
          </a:ln>
        </p:spPr>
        <p:txBody>
          <a:bodyPr>
            <a:spAutoFit/>
          </a:bodyPr>
          <a:lstStyle/>
          <a:p>
            <a:r>
              <a:rPr lang="zh-CN" altLang="en-US" b="1" dirty="0">
                <a:solidFill>
                  <a:schemeClr val="bg1"/>
                </a:solidFill>
                <a:latin typeface="Copperplate Gothic Bold" pitchFamily="34" charset="0"/>
                <a:ea typeface="微软雅黑" pitchFamily="34" charset="-122"/>
              </a:rPr>
              <a:t>  </a:t>
            </a:r>
            <a:r>
              <a:rPr lang="zh-CN" altLang="en-US" sz="2000" b="1" dirty="0">
                <a:latin typeface="Copperplate Gothic Bold" pitchFamily="34" charset="0"/>
                <a:ea typeface="微软雅黑" pitchFamily="34" charset="-122"/>
              </a:rPr>
              <a:t>第八步</a:t>
            </a:r>
            <a:endParaRPr lang="en-US" altLang="zh-CN" sz="2000" b="1" dirty="0">
              <a:latin typeface="Copperplate Gothic Bold" pitchFamily="34" charset="0"/>
              <a:ea typeface="微软雅黑" pitchFamily="34" charset="-122"/>
            </a:endParaRPr>
          </a:p>
          <a:p>
            <a:r>
              <a:rPr lang="zh-CN" altLang="en-US" sz="2000" b="1" dirty="0">
                <a:latin typeface="Copperplate Gothic Bold" pitchFamily="34" charset="0"/>
                <a:ea typeface="微软雅黑" pitchFamily="34" charset="-122"/>
              </a:rPr>
              <a:t>中期效果评价</a:t>
            </a:r>
          </a:p>
        </p:txBody>
      </p:sp>
      <p:sp>
        <p:nvSpPr>
          <p:cNvPr id="13334" name="TextBox 22"/>
          <p:cNvSpPr txBox="1">
            <a:spLocks noChangeArrowheads="1"/>
          </p:cNvSpPr>
          <p:nvPr/>
        </p:nvSpPr>
        <p:spPr bwMode="auto">
          <a:xfrm>
            <a:off x="7072313" y="5214938"/>
            <a:ext cx="1428750" cy="769441"/>
          </a:xfrm>
          <a:prstGeom prst="rect">
            <a:avLst/>
          </a:prstGeom>
          <a:noFill/>
          <a:ln w="9525">
            <a:noFill/>
            <a:miter lim="800000"/>
            <a:headEnd/>
            <a:tailEnd/>
          </a:ln>
        </p:spPr>
        <p:txBody>
          <a:bodyPr>
            <a:spAutoFit/>
          </a:bodyPr>
          <a:lstStyle/>
          <a:p>
            <a:r>
              <a:rPr lang="zh-CN" altLang="en-US" b="1" dirty="0">
                <a:latin typeface="Copperplate Gothic Bold" pitchFamily="34" charset="0"/>
                <a:ea typeface="微软雅黑" pitchFamily="34" charset="-122"/>
              </a:rPr>
              <a:t>  </a:t>
            </a:r>
            <a:r>
              <a:rPr lang="zh-CN" altLang="en-US" sz="2000" b="1" dirty="0">
                <a:latin typeface="Copperplate Gothic Bold" pitchFamily="34" charset="0"/>
                <a:ea typeface="微软雅黑" pitchFamily="34" charset="-122"/>
              </a:rPr>
              <a:t>第九步</a:t>
            </a:r>
            <a:endParaRPr lang="en-US" altLang="zh-CN" sz="2000" b="1" dirty="0">
              <a:latin typeface="Copperplate Gothic Bold" pitchFamily="34" charset="0"/>
              <a:ea typeface="微软雅黑" pitchFamily="34" charset="-122"/>
            </a:endParaRPr>
          </a:p>
          <a:p>
            <a:r>
              <a:rPr lang="zh-CN" altLang="en-US" sz="2000" b="1" dirty="0">
                <a:latin typeface="Copperplate Gothic Bold" pitchFamily="34" charset="0"/>
                <a:ea typeface="微软雅黑" pitchFamily="34" charset="-122"/>
              </a:rPr>
              <a:t>结局评价</a:t>
            </a:r>
          </a:p>
        </p:txBody>
      </p:sp>
      <p:sp>
        <p:nvSpPr>
          <p:cNvPr id="13335" name="TextBox 23"/>
          <p:cNvSpPr txBox="1">
            <a:spLocks noChangeArrowheads="1"/>
          </p:cNvSpPr>
          <p:nvPr/>
        </p:nvSpPr>
        <p:spPr bwMode="auto">
          <a:xfrm>
            <a:off x="716394" y="395585"/>
            <a:ext cx="3139211" cy="461665"/>
          </a:xfrm>
          <a:prstGeom prst="rect">
            <a:avLst/>
          </a:prstGeom>
          <a:noFill/>
          <a:ln w="9525">
            <a:noFill/>
            <a:miter lim="800000"/>
            <a:headEnd/>
            <a:tailEnd/>
          </a:ln>
        </p:spPr>
        <p:txBody>
          <a:bodyPr wrap="square">
            <a:spAutoFit/>
          </a:bodyPr>
          <a:lstStyle/>
          <a:p>
            <a:r>
              <a:rPr lang="zh-CN" altLang="en-US" b="1" dirty="0">
                <a:latin typeface="Copperplate Gothic Bold" pitchFamily="34" charset="0"/>
                <a:ea typeface="微软雅黑" pitchFamily="34" charset="-122"/>
              </a:rPr>
              <a:t>  </a:t>
            </a:r>
            <a:r>
              <a:rPr lang="en-US" altLang="zh-CN" b="1" dirty="0">
                <a:latin typeface="Copperplate Gothic Bold" pitchFamily="34" charset="0"/>
                <a:ea typeface="微软雅黑" pitchFamily="34" charset="-122"/>
              </a:rPr>
              <a:t>PRECEDE</a:t>
            </a:r>
            <a:endParaRPr lang="zh-CN" altLang="en-US" b="1" dirty="0">
              <a:latin typeface="Copperplate Gothic Bold" pitchFamily="34" charset="0"/>
              <a:ea typeface="微软雅黑" pitchFamily="34" charset="-122"/>
            </a:endParaRPr>
          </a:p>
        </p:txBody>
      </p:sp>
      <p:cxnSp>
        <p:nvCxnSpPr>
          <p:cNvPr id="26" name="直接箭头连接符 25"/>
          <p:cNvCxnSpPr/>
          <p:nvPr/>
        </p:nvCxnSpPr>
        <p:spPr>
          <a:xfrm rot="10800000">
            <a:off x="857250" y="928688"/>
            <a:ext cx="7643813" cy="158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8" name="直接箭头连接符 27"/>
          <p:cNvCxnSpPr/>
          <p:nvPr/>
        </p:nvCxnSpPr>
        <p:spPr>
          <a:xfrm>
            <a:off x="1000125" y="4572000"/>
            <a:ext cx="74295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3338" name="TextBox 28"/>
          <p:cNvSpPr txBox="1">
            <a:spLocks noChangeArrowheads="1"/>
          </p:cNvSpPr>
          <p:nvPr/>
        </p:nvSpPr>
        <p:spPr bwMode="auto">
          <a:xfrm>
            <a:off x="857250" y="4500564"/>
            <a:ext cx="2571750" cy="461665"/>
          </a:xfrm>
          <a:prstGeom prst="rect">
            <a:avLst/>
          </a:prstGeom>
          <a:noFill/>
          <a:ln w="9525">
            <a:noFill/>
            <a:miter lim="800000"/>
            <a:headEnd/>
            <a:tailEnd/>
          </a:ln>
        </p:spPr>
        <p:txBody>
          <a:bodyPr wrap="square">
            <a:spAutoFit/>
          </a:bodyPr>
          <a:lstStyle/>
          <a:p>
            <a:r>
              <a:rPr lang="zh-CN" altLang="en-US" b="1" dirty="0">
                <a:solidFill>
                  <a:schemeClr val="bg1"/>
                </a:solidFill>
                <a:latin typeface="Copperplate Gothic Bold" pitchFamily="34" charset="0"/>
                <a:ea typeface="微软雅黑" pitchFamily="34" charset="-122"/>
              </a:rPr>
              <a:t>  </a:t>
            </a:r>
            <a:r>
              <a:rPr lang="en-US" altLang="zh-CN" b="1" dirty="0">
                <a:latin typeface="Copperplate Gothic Bold" pitchFamily="34" charset="0"/>
                <a:ea typeface="微软雅黑" pitchFamily="34" charset="-122"/>
              </a:rPr>
              <a:t>PROCEED</a:t>
            </a:r>
            <a:endParaRPr lang="zh-CN" altLang="en-US" b="1" dirty="0">
              <a:latin typeface="Copperplate Gothic Bold" pitchFamily="34" charset="0"/>
              <a:ea typeface="微软雅黑" pitchFamily="34" charset="-122"/>
            </a:endParaRPr>
          </a:p>
        </p:txBody>
      </p:sp>
      <p:cxnSp>
        <p:nvCxnSpPr>
          <p:cNvPr id="31" name="直接箭头连接符 30"/>
          <p:cNvCxnSpPr>
            <a:stCxn id="13318" idx="3"/>
            <a:endCxn id="13316" idx="1"/>
          </p:cNvCxnSpPr>
          <p:nvPr/>
        </p:nvCxnSpPr>
        <p:spPr>
          <a:xfrm>
            <a:off x="7500938" y="2970730"/>
            <a:ext cx="500062"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3" name="直接箭头连接符 32"/>
          <p:cNvCxnSpPr/>
          <p:nvPr/>
        </p:nvCxnSpPr>
        <p:spPr>
          <a:xfrm rot="5400000">
            <a:off x="6607771" y="3322043"/>
            <a:ext cx="215900" cy="119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8" name="直接箭头连接符 37"/>
          <p:cNvCxnSpPr/>
          <p:nvPr/>
        </p:nvCxnSpPr>
        <p:spPr>
          <a:xfrm rot="5400000" flipH="1" flipV="1">
            <a:off x="7037190" y="3321249"/>
            <a:ext cx="214312" cy="119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0" name="直接箭头连接符 39"/>
          <p:cNvCxnSpPr/>
          <p:nvPr/>
        </p:nvCxnSpPr>
        <p:spPr>
          <a:xfrm flipV="1">
            <a:off x="5857875" y="2928938"/>
            <a:ext cx="500063" cy="381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6" name="直接连接符 45"/>
          <p:cNvCxnSpPr>
            <a:stCxn id="13319" idx="3"/>
          </p:cNvCxnSpPr>
          <p:nvPr/>
        </p:nvCxnSpPr>
        <p:spPr>
          <a:xfrm flipV="1">
            <a:off x="7500938" y="3714751"/>
            <a:ext cx="214312" cy="37415"/>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直接箭头连接符 47"/>
          <p:cNvCxnSpPr/>
          <p:nvPr/>
        </p:nvCxnSpPr>
        <p:spPr>
          <a:xfrm rot="5400000" flipH="1" flipV="1">
            <a:off x="7357864" y="3357762"/>
            <a:ext cx="715963" cy="119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2" name="直接箭头连接符 51"/>
          <p:cNvCxnSpPr/>
          <p:nvPr/>
        </p:nvCxnSpPr>
        <p:spPr>
          <a:xfrm rot="5400000" flipH="1" flipV="1">
            <a:off x="5715596" y="3428405"/>
            <a:ext cx="857250" cy="119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6" name="直接箭头连接符 55"/>
          <p:cNvCxnSpPr>
            <a:stCxn id="13325" idx="3"/>
            <a:endCxn id="13321" idx="1"/>
          </p:cNvCxnSpPr>
          <p:nvPr/>
        </p:nvCxnSpPr>
        <p:spPr>
          <a:xfrm flipV="1">
            <a:off x="3929063" y="3037792"/>
            <a:ext cx="642937" cy="5054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9" name="直接连接符 58"/>
          <p:cNvCxnSpPr>
            <a:stCxn id="13324" idx="3"/>
          </p:cNvCxnSpPr>
          <p:nvPr/>
        </p:nvCxnSpPr>
        <p:spPr>
          <a:xfrm flipV="1">
            <a:off x="3929063" y="2428875"/>
            <a:ext cx="285750" cy="16522"/>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直接箭头连接符 60"/>
          <p:cNvCxnSpPr/>
          <p:nvPr/>
        </p:nvCxnSpPr>
        <p:spPr>
          <a:xfrm rot="5400000">
            <a:off x="3928468" y="2714030"/>
            <a:ext cx="571500" cy="119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3" name="直接箭头连接符 62"/>
          <p:cNvCxnSpPr>
            <a:stCxn id="13326" idx="3"/>
            <a:endCxn id="13322" idx="1"/>
          </p:cNvCxnSpPr>
          <p:nvPr/>
        </p:nvCxnSpPr>
        <p:spPr>
          <a:xfrm flipV="1">
            <a:off x="3908270" y="3953352"/>
            <a:ext cx="663730" cy="21868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5" name="直接箭头连接符 64"/>
          <p:cNvCxnSpPr/>
          <p:nvPr/>
        </p:nvCxnSpPr>
        <p:spPr>
          <a:xfrm rot="5400000" flipH="1" flipV="1">
            <a:off x="3820518" y="3464918"/>
            <a:ext cx="787400" cy="119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7" name="直接箭头连接符 66"/>
          <p:cNvCxnSpPr>
            <a:stCxn id="13326" idx="0"/>
            <a:endCxn id="13325" idx="2"/>
          </p:cNvCxnSpPr>
          <p:nvPr/>
        </p:nvCxnSpPr>
        <p:spPr>
          <a:xfrm flipV="1">
            <a:off x="3301051" y="3319165"/>
            <a:ext cx="20793" cy="62204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9" name="直接箭头连接符 68"/>
          <p:cNvCxnSpPr>
            <a:stCxn id="13325" idx="0"/>
            <a:endCxn id="13324" idx="2"/>
          </p:cNvCxnSpPr>
          <p:nvPr/>
        </p:nvCxnSpPr>
        <p:spPr>
          <a:xfrm flipV="1">
            <a:off x="3321844" y="2676229"/>
            <a:ext cx="0" cy="18127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1" name="直接箭头连接符 70"/>
          <p:cNvCxnSpPr>
            <a:stCxn id="13329" idx="3"/>
            <a:endCxn id="13325" idx="1"/>
          </p:cNvCxnSpPr>
          <p:nvPr/>
        </p:nvCxnSpPr>
        <p:spPr>
          <a:xfrm>
            <a:off x="2250049" y="3063063"/>
            <a:ext cx="464576" cy="2527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4" name="直接箭头连接符 73"/>
          <p:cNvCxnSpPr>
            <a:stCxn id="13330" idx="3"/>
            <a:endCxn id="13326" idx="1"/>
          </p:cNvCxnSpPr>
          <p:nvPr/>
        </p:nvCxnSpPr>
        <p:spPr>
          <a:xfrm>
            <a:off x="2196651" y="4146621"/>
            <a:ext cx="497181" cy="2542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7" name="直接箭头连接符 76"/>
          <p:cNvCxnSpPr/>
          <p:nvPr/>
        </p:nvCxnSpPr>
        <p:spPr>
          <a:xfrm rot="5400000">
            <a:off x="1176139" y="3554210"/>
            <a:ext cx="358775" cy="119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9" name="直接箭头连接符 78"/>
          <p:cNvCxnSpPr/>
          <p:nvPr/>
        </p:nvCxnSpPr>
        <p:spPr>
          <a:xfrm rot="5400000" flipH="1" flipV="1">
            <a:off x="1677394" y="3599641"/>
            <a:ext cx="358775" cy="119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1" name="直接箭头连接符 80"/>
          <p:cNvCxnSpPr/>
          <p:nvPr/>
        </p:nvCxnSpPr>
        <p:spPr>
          <a:xfrm rot="5400000">
            <a:off x="1642269" y="3144044"/>
            <a:ext cx="1430338"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8" name="直接箭头连接符 87"/>
          <p:cNvCxnSpPr/>
          <p:nvPr/>
        </p:nvCxnSpPr>
        <p:spPr>
          <a:xfrm>
            <a:off x="2357437" y="2427289"/>
            <a:ext cx="357188" cy="158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3" name="直接连接符 92"/>
          <p:cNvCxnSpPr>
            <a:stCxn id="13322" idx="3"/>
          </p:cNvCxnSpPr>
          <p:nvPr/>
        </p:nvCxnSpPr>
        <p:spPr>
          <a:xfrm flipV="1">
            <a:off x="5857875" y="3915935"/>
            <a:ext cx="285750" cy="37417"/>
          </a:xfrm>
          <a:prstGeom prst="line">
            <a:avLst/>
          </a:prstGeom>
        </p:spPr>
        <p:style>
          <a:lnRef idx="1">
            <a:schemeClr val="accent1"/>
          </a:lnRef>
          <a:fillRef idx="0">
            <a:schemeClr val="accent1"/>
          </a:fillRef>
          <a:effectRef idx="0">
            <a:schemeClr val="accent1"/>
          </a:effectRef>
          <a:fontRef idx="minor">
            <a:schemeClr val="tx1"/>
          </a:fontRef>
        </p:style>
      </p:cxnSp>
      <p:sp>
        <p:nvSpPr>
          <p:cNvPr id="13360" name="TextBox 49"/>
          <p:cNvSpPr txBox="1">
            <a:spLocks noChangeArrowheads="1"/>
          </p:cNvSpPr>
          <p:nvPr/>
        </p:nvSpPr>
        <p:spPr bwMode="auto">
          <a:xfrm>
            <a:off x="1866305" y="6215063"/>
            <a:ext cx="5278637" cy="461665"/>
          </a:xfrm>
          <a:prstGeom prst="rect">
            <a:avLst/>
          </a:prstGeom>
          <a:noFill/>
          <a:ln w="9525">
            <a:noFill/>
            <a:miter lim="800000"/>
            <a:headEnd/>
            <a:tailEnd/>
          </a:ln>
        </p:spPr>
        <p:txBody>
          <a:bodyPr wrap="square">
            <a:spAutoFit/>
          </a:bodyPr>
          <a:lstStyle/>
          <a:p>
            <a:r>
              <a:rPr lang="zh-CN" altLang="en-US" sz="2400" b="1" dirty="0" smtClean="0">
                <a:latin typeface="Copperplate Gothic Bold" pitchFamily="34" charset="0"/>
                <a:ea typeface="微软雅黑" pitchFamily="34" charset="-122"/>
              </a:rPr>
              <a:t>                             格</a:t>
            </a:r>
            <a:r>
              <a:rPr lang="zh-CN" altLang="en-US" sz="2400" b="1" dirty="0">
                <a:latin typeface="Copperplate Gothic Bold" pitchFamily="34" charset="0"/>
                <a:ea typeface="微软雅黑" pitchFamily="34" charset="-122"/>
              </a:rPr>
              <a:t>林</a:t>
            </a:r>
            <a:r>
              <a:rPr lang="zh-CN" altLang="en-US" sz="2400" b="1" dirty="0" smtClean="0">
                <a:latin typeface="Copperplate Gothic Bold" pitchFamily="34" charset="0"/>
                <a:ea typeface="微软雅黑" pitchFamily="34" charset="-122"/>
              </a:rPr>
              <a:t>模式</a:t>
            </a:r>
            <a:endParaRPr lang="zh-CN" altLang="en-US" sz="2400" b="1" dirty="0">
              <a:latin typeface="Copperplate Gothic Bold" pitchFamily="34" charset="0"/>
              <a:ea typeface="微软雅黑" pitchFamily="34" charset="-122"/>
            </a:endParaRPr>
          </a:p>
        </p:txBody>
      </p:sp>
    </p:spTree>
    <p:extLst>
      <p:ext uri="{BB962C8B-B14F-4D97-AF65-F5344CB8AC3E}">
        <p14:creationId xmlns:p14="http://schemas.microsoft.com/office/powerpoint/2010/main" val="3433977424"/>
      </p:ext>
    </p:extLst>
  </p:cSld>
  <p:clrMapOvr>
    <a:masterClrMapping/>
  </p:clrMapOvr>
  <p:transition spd="med">
    <p:fade/>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62" name="Rectangle 2"/>
          <p:cNvSpPr>
            <a:spLocks noChangeArrowheads="1"/>
          </p:cNvSpPr>
          <p:nvPr/>
        </p:nvSpPr>
        <p:spPr bwMode="auto">
          <a:xfrm>
            <a:off x="539750" y="0"/>
            <a:ext cx="77724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nchor="ctr"/>
          <a:lstStyle/>
          <a:p>
            <a:pPr algn="ctr"/>
            <a:r>
              <a:rPr lang="zh-CN" altLang="en-US" sz="3200" b="1" dirty="0"/>
              <a:t>健康咨询的</a:t>
            </a:r>
            <a:r>
              <a:rPr lang="en-US" altLang="zh-CN" sz="3200" b="1" dirty="0" smtClean="0"/>
              <a:t>5A</a:t>
            </a:r>
            <a:r>
              <a:rPr lang="zh-CN" altLang="en-US" sz="3200" b="1" dirty="0" smtClean="0"/>
              <a:t>模式</a:t>
            </a:r>
            <a:endParaRPr lang="zh-CN" altLang="en-US" sz="3200" b="1" dirty="0"/>
          </a:p>
        </p:txBody>
      </p:sp>
      <p:sp>
        <p:nvSpPr>
          <p:cNvPr id="450563" name="Text Box 3"/>
          <p:cNvSpPr txBox="1">
            <a:spLocks noChangeArrowheads="1"/>
          </p:cNvSpPr>
          <p:nvPr/>
        </p:nvSpPr>
        <p:spPr bwMode="auto">
          <a:xfrm>
            <a:off x="3203575" y="836613"/>
            <a:ext cx="2659063" cy="11445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016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0" hangingPunct="0">
              <a:spcBef>
                <a:spcPct val="50000"/>
              </a:spcBef>
            </a:pPr>
            <a:r>
              <a:rPr kumimoji="0" lang="zh-CN" altLang="en-US" b="1" dirty="0">
                <a:solidFill>
                  <a:srgbClr val="C00000"/>
                </a:solidFill>
              </a:rPr>
              <a:t>评估</a:t>
            </a:r>
            <a:r>
              <a:rPr kumimoji="0" lang="en-US" altLang="zh-CN" b="1" dirty="0">
                <a:solidFill>
                  <a:srgbClr val="C00000"/>
                </a:solidFill>
              </a:rPr>
              <a:t>Assess</a:t>
            </a:r>
          </a:p>
          <a:p>
            <a:pPr algn="ctr" eaLnBrk="0" hangingPunct="0">
              <a:spcBef>
                <a:spcPct val="50000"/>
              </a:spcBef>
            </a:pPr>
            <a:r>
              <a:rPr kumimoji="0" lang="zh-CN" altLang="en-US" sz="1800" b="1" dirty="0"/>
              <a:t>行为的现状、知识、技能、自信心</a:t>
            </a:r>
          </a:p>
        </p:txBody>
      </p:sp>
      <p:grpSp>
        <p:nvGrpSpPr>
          <p:cNvPr id="450580" name="Group 20"/>
          <p:cNvGrpSpPr>
            <a:grpSpLocks/>
          </p:cNvGrpSpPr>
          <p:nvPr/>
        </p:nvGrpSpPr>
        <p:grpSpPr bwMode="auto">
          <a:xfrm>
            <a:off x="0" y="1752600"/>
            <a:ext cx="9144000" cy="5105400"/>
            <a:chOff x="0" y="1104"/>
            <a:chExt cx="5760" cy="3216"/>
          </a:xfrm>
        </p:grpSpPr>
        <p:sp>
          <p:nvSpPr>
            <p:cNvPr id="450564" name="Line 4"/>
            <p:cNvSpPr>
              <a:spLocks noChangeShapeType="1"/>
            </p:cNvSpPr>
            <p:nvPr/>
          </p:nvSpPr>
          <p:spPr bwMode="auto">
            <a:xfrm>
              <a:off x="3648" y="1104"/>
              <a:ext cx="816" cy="576"/>
            </a:xfrm>
            <a:prstGeom prst="line">
              <a:avLst/>
            </a:prstGeom>
            <a:noFill/>
            <a:ln w="101600">
              <a:solidFill>
                <a:schemeClr val="tx1"/>
              </a:solidFill>
              <a:round/>
              <a:headEnd type="non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450565" name="Text Box 5"/>
            <p:cNvSpPr txBox="1">
              <a:spLocks noChangeArrowheads="1"/>
            </p:cNvSpPr>
            <p:nvPr/>
          </p:nvSpPr>
          <p:spPr bwMode="auto">
            <a:xfrm>
              <a:off x="4128" y="1632"/>
              <a:ext cx="1440" cy="8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016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0" hangingPunct="0">
                <a:spcBef>
                  <a:spcPct val="50000"/>
                </a:spcBef>
              </a:pPr>
              <a:r>
                <a:rPr kumimoji="0" lang="zh-CN" altLang="en-US" b="1" dirty="0"/>
                <a:t>劝告</a:t>
              </a:r>
              <a:r>
                <a:rPr kumimoji="0" lang="en-US" altLang="zh-CN" b="1" dirty="0"/>
                <a:t>Advise</a:t>
              </a:r>
            </a:p>
            <a:p>
              <a:pPr algn="ctr" eaLnBrk="0" hangingPunct="0">
                <a:spcBef>
                  <a:spcPct val="50000"/>
                </a:spcBef>
              </a:pPr>
              <a:r>
                <a:rPr kumimoji="0" lang="zh-CN" altLang="en-US" sz="1800" b="1" dirty="0"/>
                <a:t>提供有关健康危害的相关信息，行为改变的益处等</a:t>
              </a:r>
            </a:p>
          </p:txBody>
        </p:sp>
        <p:sp>
          <p:nvSpPr>
            <p:cNvPr id="450566" name="Text Box 6"/>
            <p:cNvSpPr txBox="1">
              <a:spLocks noChangeArrowheads="1"/>
            </p:cNvSpPr>
            <p:nvPr/>
          </p:nvSpPr>
          <p:spPr bwMode="auto">
            <a:xfrm>
              <a:off x="3936" y="3264"/>
              <a:ext cx="1824" cy="8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016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0" hangingPunct="0">
                <a:spcBef>
                  <a:spcPct val="50000"/>
                </a:spcBef>
              </a:pPr>
              <a:r>
                <a:rPr kumimoji="0" lang="zh-CN" altLang="en-US" b="1" dirty="0"/>
                <a:t>达成共识</a:t>
              </a:r>
              <a:r>
                <a:rPr kumimoji="0" lang="en-US" altLang="zh-CN" b="1" dirty="0"/>
                <a:t>Agree</a:t>
              </a:r>
            </a:p>
            <a:p>
              <a:pPr algn="ctr" eaLnBrk="0" hangingPunct="0">
                <a:spcBef>
                  <a:spcPct val="50000"/>
                </a:spcBef>
              </a:pPr>
              <a:r>
                <a:rPr kumimoji="0" lang="zh-CN" altLang="en-US" sz="1800" b="1" dirty="0" smtClean="0"/>
                <a:t>根据管理对象的</a:t>
              </a:r>
              <a:r>
                <a:rPr kumimoji="0" lang="zh-CN" altLang="en-US" sz="1800" b="1" dirty="0"/>
                <a:t>兴趣、能力共同设定一个改善健康</a:t>
              </a:r>
              <a:r>
                <a:rPr kumimoji="0" lang="en-US" altLang="zh-CN" sz="1800" b="1" dirty="0"/>
                <a:t>/</a:t>
              </a:r>
              <a:r>
                <a:rPr kumimoji="0" lang="zh-CN" altLang="en-US" sz="1800" b="1" dirty="0"/>
                <a:t>行为的目标</a:t>
              </a:r>
            </a:p>
          </p:txBody>
        </p:sp>
        <p:sp>
          <p:nvSpPr>
            <p:cNvPr id="450567" name="Line 7"/>
            <p:cNvSpPr>
              <a:spLocks noChangeShapeType="1"/>
            </p:cNvSpPr>
            <p:nvPr/>
          </p:nvSpPr>
          <p:spPr bwMode="auto">
            <a:xfrm>
              <a:off x="4785" y="2520"/>
              <a:ext cx="0" cy="768"/>
            </a:xfrm>
            <a:prstGeom prst="line">
              <a:avLst/>
            </a:prstGeom>
            <a:noFill/>
            <a:ln w="101600">
              <a:solidFill>
                <a:schemeClr val="tx1"/>
              </a:solidFill>
              <a:round/>
              <a:headEnd type="non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450568" name="Line 8"/>
            <p:cNvSpPr>
              <a:spLocks noChangeShapeType="1"/>
            </p:cNvSpPr>
            <p:nvPr/>
          </p:nvSpPr>
          <p:spPr bwMode="auto">
            <a:xfrm flipH="1">
              <a:off x="2154" y="3884"/>
              <a:ext cx="1488" cy="0"/>
            </a:xfrm>
            <a:prstGeom prst="line">
              <a:avLst/>
            </a:prstGeom>
            <a:noFill/>
            <a:ln w="101600">
              <a:solidFill>
                <a:schemeClr val="tx1"/>
              </a:solidFill>
              <a:round/>
              <a:headEnd type="non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450569" name="Text Box 9"/>
            <p:cNvSpPr txBox="1">
              <a:spLocks noChangeArrowheads="1"/>
            </p:cNvSpPr>
            <p:nvPr/>
          </p:nvSpPr>
          <p:spPr bwMode="auto">
            <a:xfrm>
              <a:off x="249" y="3253"/>
              <a:ext cx="1584" cy="10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016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0" hangingPunct="0">
                <a:spcBef>
                  <a:spcPct val="50000"/>
                </a:spcBef>
              </a:pPr>
              <a:r>
                <a:rPr kumimoji="0" lang="zh-CN" altLang="en-US" b="1" dirty="0">
                  <a:solidFill>
                    <a:srgbClr val="C00000"/>
                  </a:solidFill>
                </a:rPr>
                <a:t>协助</a:t>
              </a:r>
              <a:r>
                <a:rPr kumimoji="0" lang="en-US" altLang="zh-CN" b="1" dirty="0">
                  <a:solidFill>
                    <a:srgbClr val="C00000"/>
                  </a:solidFill>
                </a:rPr>
                <a:t>Assist</a:t>
              </a:r>
            </a:p>
            <a:p>
              <a:pPr algn="ctr" eaLnBrk="0" hangingPunct="0">
                <a:spcBef>
                  <a:spcPct val="50000"/>
                </a:spcBef>
              </a:pPr>
              <a:r>
                <a:rPr kumimoji="0" lang="zh-CN" altLang="en-US" sz="1800" b="1" dirty="0"/>
                <a:t>找出行动可能遇到的障碍，帮助确定正确的策略、解决问题的技巧及获得社会支持</a:t>
              </a:r>
            </a:p>
          </p:txBody>
        </p:sp>
        <p:sp>
          <p:nvSpPr>
            <p:cNvPr id="450570" name="Line 10"/>
            <p:cNvSpPr>
              <a:spLocks noChangeShapeType="1"/>
            </p:cNvSpPr>
            <p:nvPr/>
          </p:nvSpPr>
          <p:spPr bwMode="auto">
            <a:xfrm flipV="1">
              <a:off x="1056" y="2544"/>
              <a:ext cx="0" cy="720"/>
            </a:xfrm>
            <a:prstGeom prst="line">
              <a:avLst/>
            </a:prstGeom>
            <a:noFill/>
            <a:ln w="101600">
              <a:solidFill>
                <a:schemeClr val="tx1"/>
              </a:solidFill>
              <a:round/>
              <a:headEnd type="non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450571" name="Text Box 11"/>
            <p:cNvSpPr txBox="1">
              <a:spLocks noChangeArrowheads="1"/>
            </p:cNvSpPr>
            <p:nvPr/>
          </p:nvSpPr>
          <p:spPr bwMode="auto">
            <a:xfrm>
              <a:off x="0" y="1706"/>
              <a:ext cx="1746" cy="7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016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50000"/>
                </a:spcBef>
              </a:pPr>
              <a:r>
                <a:rPr kumimoji="0" lang="zh-CN" altLang="en-US" b="1" dirty="0"/>
                <a:t>安排随访</a:t>
              </a:r>
              <a:r>
                <a:rPr kumimoji="0" lang="en-US" altLang="zh-CN" b="1" dirty="0"/>
                <a:t>Arrange</a:t>
              </a:r>
            </a:p>
            <a:p>
              <a:pPr algn="ctr" eaLnBrk="0" hangingPunct="0">
                <a:spcBef>
                  <a:spcPct val="50000"/>
                </a:spcBef>
              </a:pPr>
              <a:r>
                <a:rPr kumimoji="0" lang="zh-CN" altLang="en-US" sz="1800" b="1" dirty="0"/>
                <a:t>明确随访的时间方式（上门、电话、电子邮件）</a:t>
              </a:r>
            </a:p>
          </p:txBody>
        </p:sp>
        <p:sp>
          <p:nvSpPr>
            <p:cNvPr id="450572" name="Line 12"/>
            <p:cNvSpPr>
              <a:spLocks noChangeShapeType="1"/>
            </p:cNvSpPr>
            <p:nvPr/>
          </p:nvSpPr>
          <p:spPr bwMode="auto">
            <a:xfrm flipV="1">
              <a:off x="1152" y="1104"/>
              <a:ext cx="864" cy="528"/>
            </a:xfrm>
            <a:prstGeom prst="line">
              <a:avLst/>
            </a:prstGeom>
            <a:noFill/>
            <a:ln w="101600">
              <a:solidFill>
                <a:schemeClr val="tx1"/>
              </a:solidFill>
              <a:round/>
              <a:headEnd type="non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450573" name="Text Box 13"/>
            <p:cNvSpPr txBox="1">
              <a:spLocks noChangeArrowheads="1"/>
            </p:cNvSpPr>
            <p:nvPr/>
          </p:nvSpPr>
          <p:spPr bwMode="auto">
            <a:xfrm>
              <a:off x="2018" y="1616"/>
              <a:ext cx="1720" cy="17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016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eaLnBrk="0" hangingPunct="0">
                <a:spcBef>
                  <a:spcPct val="50000"/>
                </a:spcBef>
              </a:pPr>
              <a:r>
                <a:rPr kumimoji="0" lang="zh-CN" altLang="en-US" b="1" dirty="0"/>
                <a:t>行动计划：</a:t>
              </a:r>
            </a:p>
            <a:p>
              <a:pPr eaLnBrk="0" hangingPunct="0">
                <a:spcBef>
                  <a:spcPts val="0"/>
                </a:spcBef>
              </a:pPr>
              <a:r>
                <a:rPr kumimoji="0" lang="en-US" altLang="zh-CN" sz="1800" b="1" dirty="0"/>
                <a:t>1.</a:t>
              </a:r>
              <a:r>
                <a:rPr kumimoji="0" lang="zh-CN" altLang="en-US" sz="1800" b="1" dirty="0"/>
                <a:t>目标</a:t>
              </a:r>
            </a:p>
            <a:p>
              <a:pPr eaLnBrk="0" hangingPunct="0">
                <a:spcBef>
                  <a:spcPts val="0"/>
                </a:spcBef>
              </a:pPr>
              <a:r>
                <a:rPr kumimoji="0" lang="en-US" altLang="zh-CN" sz="1800" b="1" dirty="0"/>
                <a:t>2.</a:t>
              </a:r>
              <a:r>
                <a:rPr kumimoji="0" lang="zh-CN" altLang="en-US" sz="1800" b="1" dirty="0"/>
                <a:t>具体行动</a:t>
              </a:r>
              <a:r>
                <a:rPr kumimoji="0" lang="zh-CN" altLang="en-US" sz="1800" b="1" dirty="0" smtClean="0"/>
                <a:t>计划</a:t>
              </a:r>
              <a:endParaRPr kumimoji="0" lang="zh-CN" altLang="en-US" sz="1800" b="1" dirty="0"/>
            </a:p>
            <a:p>
              <a:pPr eaLnBrk="0" hangingPunct="0">
                <a:spcBef>
                  <a:spcPts val="0"/>
                </a:spcBef>
              </a:pPr>
              <a:r>
                <a:rPr kumimoji="0" lang="zh-CN" altLang="en-US" sz="1800" b="1" dirty="0"/>
                <a:t>  </a:t>
              </a:r>
              <a:r>
                <a:rPr kumimoji="0" lang="en-US" altLang="zh-CN" sz="1800" b="1" dirty="0"/>
                <a:t>-</a:t>
              </a:r>
              <a:r>
                <a:rPr kumimoji="0" lang="zh-CN" altLang="en-US" sz="1800" b="1" dirty="0"/>
                <a:t>做</a:t>
              </a:r>
              <a:r>
                <a:rPr kumimoji="0" lang="zh-CN" altLang="en-US" sz="1800" b="1" dirty="0" smtClean="0"/>
                <a:t>什么</a:t>
              </a:r>
              <a:endParaRPr kumimoji="0" lang="en-US" altLang="zh-CN" sz="1800" b="1" dirty="0" smtClean="0"/>
            </a:p>
            <a:p>
              <a:pPr eaLnBrk="0" hangingPunct="0">
                <a:spcBef>
                  <a:spcPts val="0"/>
                </a:spcBef>
              </a:pPr>
              <a:r>
                <a:rPr kumimoji="0" lang="zh-CN" altLang="en-US" sz="1800" b="1" dirty="0" smtClean="0"/>
                <a:t>  </a:t>
              </a:r>
              <a:r>
                <a:rPr kumimoji="0" lang="en-US" altLang="zh-CN" sz="1800" b="1" dirty="0"/>
                <a:t>-</a:t>
              </a:r>
              <a:r>
                <a:rPr kumimoji="0" lang="zh-CN" altLang="en-US" sz="1800" b="1" dirty="0"/>
                <a:t>做</a:t>
              </a:r>
              <a:r>
                <a:rPr kumimoji="0" lang="zh-CN" altLang="en-US" sz="1800" b="1" dirty="0" smtClean="0"/>
                <a:t>多少</a:t>
              </a:r>
              <a:endParaRPr kumimoji="0" lang="en-US" altLang="zh-CN" sz="1800" b="1" dirty="0" smtClean="0"/>
            </a:p>
            <a:p>
              <a:pPr eaLnBrk="0" hangingPunct="0">
                <a:spcBef>
                  <a:spcPts val="0"/>
                </a:spcBef>
              </a:pPr>
              <a:r>
                <a:rPr kumimoji="0" lang="zh-CN" altLang="en-US" sz="1800" b="1" dirty="0" smtClean="0"/>
                <a:t> </a:t>
              </a:r>
              <a:r>
                <a:rPr kumimoji="0" lang="en-US" altLang="zh-CN" sz="1800" b="1" dirty="0"/>
                <a:t>-</a:t>
              </a:r>
              <a:r>
                <a:rPr kumimoji="0" lang="zh-CN" altLang="en-US" sz="1800" b="1" dirty="0"/>
                <a:t>什么时候</a:t>
              </a:r>
              <a:r>
                <a:rPr kumimoji="0" lang="zh-CN" altLang="en-US" sz="1800" b="1" dirty="0" smtClean="0"/>
                <a:t>做</a:t>
              </a:r>
              <a:endParaRPr kumimoji="0" lang="en-US" altLang="zh-CN" sz="1800" b="1" dirty="0" smtClean="0"/>
            </a:p>
            <a:p>
              <a:pPr eaLnBrk="0" hangingPunct="0">
                <a:spcBef>
                  <a:spcPts val="0"/>
                </a:spcBef>
              </a:pPr>
              <a:r>
                <a:rPr kumimoji="0" lang="zh-CN" altLang="en-US" sz="1800" b="1" dirty="0" smtClean="0"/>
                <a:t> </a:t>
              </a:r>
              <a:r>
                <a:rPr kumimoji="0" lang="en-US" altLang="zh-CN" sz="1800" b="1" dirty="0"/>
                <a:t>-</a:t>
              </a:r>
              <a:r>
                <a:rPr kumimoji="0" lang="zh-CN" altLang="en-US" sz="1800" b="1" dirty="0"/>
                <a:t>一个礼拜做几</a:t>
              </a:r>
              <a:r>
                <a:rPr kumimoji="0" lang="zh-CN" altLang="en-US" sz="1800" b="1" dirty="0" smtClean="0"/>
                <a:t>次</a:t>
              </a:r>
              <a:endParaRPr kumimoji="0" lang="zh-CN" altLang="en-US" sz="1800" b="1" dirty="0"/>
            </a:p>
            <a:p>
              <a:pPr eaLnBrk="0" hangingPunct="0">
                <a:spcBef>
                  <a:spcPts val="0"/>
                </a:spcBef>
              </a:pPr>
              <a:r>
                <a:rPr kumimoji="0" lang="zh-CN" altLang="en-US" sz="1800" b="1" dirty="0" smtClean="0"/>
                <a:t>自信心</a:t>
              </a:r>
              <a:endParaRPr kumimoji="0" lang="zh-CN" altLang="en-US" sz="1800" b="1" dirty="0"/>
            </a:p>
            <a:p>
              <a:pPr algn="ctr" eaLnBrk="0" hangingPunct="0">
                <a:lnSpc>
                  <a:spcPct val="80000"/>
                </a:lnSpc>
                <a:spcBef>
                  <a:spcPct val="50000"/>
                </a:spcBef>
              </a:pPr>
              <a:endParaRPr kumimoji="0" lang="en-US" altLang="zh-CN" sz="1600" b="1" dirty="0"/>
            </a:p>
          </p:txBody>
        </p:sp>
        <p:sp>
          <p:nvSpPr>
            <p:cNvPr id="450574" name="Oval 14"/>
            <p:cNvSpPr>
              <a:spLocks noChangeArrowheads="1"/>
            </p:cNvSpPr>
            <p:nvPr/>
          </p:nvSpPr>
          <p:spPr bwMode="auto">
            <a:xfrm>
              <a:off x="1746" y="1525"/>
              <a:ext cx="2147" cy="2254"/>
            </a:xfrm>
            <a:prstGeom prst="ellipse">
              <a:avLst/>
            </a:prstGeom>
            <a:noFill/>
            <a:ln w="22225">
              <a:solidFill>
                <a:schemeClr val="tx1"/>
              </a:solidFill>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sp>
        <p:nvSpPr>
          <p:cNvPr id="450575" name="Line 15"/>
          <p:cNvSpPr>
            <a:spLocks noChangeShapeType="1"/>
          </p:cNvSpPr>
          <p:nvPr/>
        </p:nvSpPr>
        <p:spPr bwMode="auto">
          <a:xfrm>
            <a:off x="4572000" y="1981200"/>
            <a:ext cx="0" cy="533400"/>
          </a:xfrm>
          <a:prstGeom prst="line">
            <a:avLst/>
          </a:prstGeom>
          <a:noFill/>
          <a:ln w="41275">
            <a:solidFill>
              <a:schemeClr val="tx1"/>
            </a:solidFill>
            <a:round/>
            <a:headEnd type="triangl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450576" name="Line 16"/>
          <p:cNvSpPr>
            <a:spLocks noChangeShapeType="1"/>
          </p:cNvSpPr>
          <p:nvPr/>
        </p:nvSpPr>
        <p:spPr bwMode="auto">
          <a:xfrm flipH="1">
            <a:off x="6172200" y="3429000"/>
            <a:ext cx="533400" cy="228600"/>
          </a:xfrm>
          <a:prstGeom prst="line">
            <a:avLst/>
          </a:prstGeom>
          <a:noFill/>
          <a:ln w="41275">
            <a:solidFill>
              <a:schemeClr val="tx1"/>
            </a:solidFill>
            <a:round/>
            <a:headEnd type="triangl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450577" name="Line 17"/>
          <p:cNvSpPr>
            <a:spLocks noChangeShapeType="1"/>
          </p:cNvSpPr>
          <p:nvPr/>
        </p:nvSpPr>
        <p:spPr bwMode="auto">
          <a:xfrm>
            <a:off x="2362200" y="3048000"/>
            <a:ext cx="609600" cy="457200"/>
          </a:xfrm>
          <a:prstGeom prst="line">
            <a:avLst/>
          </a:prstGeom>
          <a:noFill/>
          <a:ln w="41275">
            <a:solidFill>
              <a:schemeClr val="tx1"/>
            </a:solidFill>
            <a:round/>
            <a:headEnd type="triangl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450578" name="Line 18"/>
          <p:cNvSpPr>
            <a:spLocks noChangeShapeType="1"/>
          </p:cNvSpPr>
          <p:nvPr/>
        </p:nvSpPr>
        <p:spPr bwMode="auto">
          <a:xfrm flipH="1">
            <a:off x="2339975" y="5084763"/>
            <a:ext cx="533400" cy="533400"/>
          </a:xfrm>
          <a:prstGeom prst="line">
            <a:avLst/>
          </a:prstGeom>
          <a:noFill/>
          <a:ln w="41275">
            <a:solidFill>
              <a:schemeClr val="tx1"/>
            </a:solidFill>
            <a:round/>
            <a:headEnd type="triangl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450579" name="Line 19"/>
          <p:cNvSpPr>
            <a:spLocks noChangeShapeType="1"/>
          </p:cNvSpPr>
          <p:nvPr/>
        </p:nvSpPr>
        <p:spPr bwMode="auto">
          <a:xfrm>
            <a:off x="6019800" y="4876800"/>
            <a:ext cx="685800" cy="457200"/>
          </a:xfrm>
          <a:prstGeom prst="line">
            <a:avLst/>
          </a:prstGeom>
          <a:noFill/>
          <a:ln w="41275">
            <a:solidFill>
              <a:schemeClr val="tx1"/>
            </a:solidFill>
            <a:round/>
            <a:headEnd type="triangl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21" name="TextBox 20"/>
          <p:cNvSpPr txBox="1"/>
          <p:nvPr/>
        </p:nvSpPr>
        <p:spPr>
          <a:xfrm>
            <a:off x="642910" y="785794"/>
            <a:ext cx="2214578" cy="830997"/>
          </a:xfrm>
          <a:prstGeom prst="rect">
            <a:avLst/>
          </a:prstGeom>
          <a:noFill/>
        </p:spPr>
        <p:txBody>
          <a:bodyPr wrap="square" rtlCol="0">
            <a:spAutoFit/>
          </a:bodyPr>
          <a:lstStyle/>
          <a:p>
            <a:r>
              <a:rPr lang="zh-CN" altLang="en-US" dirty="0" smtClean="0">
                <a:solidFill>
                  <a:srgbClr val="C00000"/>
                </a:solidFill>
              </a:rPr>
              <a:t>依据行为改变理论</a:t>
            </a:r>
            <a:endParaRPr lang="zh-CN" altLang="en-US" dirty="0">
              <a:solidFill>
                <a:srgbClr val="C00000"/>
              </a:solidFill>
            </a:endParaRPr>
          </a:p>
        </p:txBody>
      </p:sp>
      <p:cxnSp>
        <p:nvCxnSpPr>
          <p:cNvPr id="23" name="直接箭头连接符 22"/>
          <p:cNvCxnSpPr/>
          <p:nvPr/>
        </p:nvCxnSpPr>
        <p:spPr>
          <a:xfrm>
            <a:off x="2928926" y="1071546"/>
            <a:ext cx="71438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50689726"/>
      </p:ext>
    </p:extLst>
  </p:cSld>
  <p:clrMapOvr>
    <a:masterClrMapping/>
  </p:clrMapOvr>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755576" y="1916832"/>
            <a:ext cx="7560840" cy="1143000"/>
          </a:xfrm>
        </p:spPr>
        <p:txBody>
          <a:bodyPr>
            <a:normAutofit/>
          </a:bodyPr>
          <a:lstStyle/>
          <a:p>
            <a:pPr algn="ctr"/>
            <a:r>
              <a:rPr lang="zh-CN" altLang="en-US" dirty="0" smtClean="0"/>
              <a:t>    </a:t>
            </a:r>
            <a:r>
              <a:rPr lang="zh-CN" altLang="en-US" sz="3600" dirty="0" smtClean="0">
                <a:solidFill>
                  <a:schemeClr val="tx1"/>
                </a:solidFill>
                <a:effectLst/>
              </a:rPr>
              <a:t>如何提高健康教育能力</a:t>
            </a:r>
            <a:endParaRPr lang="zh-CN" altLang="en-US" sz="3600" dirty="0">
              <a:solidFill>
                <a:schemeClr val="tx1"/>
              </a:solidFill>
              <a:effectLst/>
            </a:endParaRPr>
          </a:p>
        </p:txBody>
      </p:sp>
      <p:sp>
        <p:nvSpPr>
          <p:cNvPr id="3" name="内容占位符 2"/>
          <p:cNvSpPr>
            <a:spLocks noGrp="1"/>
          </p:cNvSpPr>
          <p:nvPr>
            <p:ph idx="1"/>
          </p:nvPr>
        </p:nvSpPr>
        <p:spPr>
          <a:xfrm>
            <a:off x="457200" y="3933056"/>
            <a:ext cx="8229600" cy="2193107"/>
          </a:xfrm>
        </p:spPr>
        <p:txBody>
          <a:bodyPr/>
          <a:lstStyle/>
          <a:p>
            <a:endParaRPr lang="zh-CN" altLang="en-US" dirty="0"/>
          </a:p>
        </p:txBody>
      </p:sp>
    </p:spTree>
    <p:extLst>
      <p:ext uri="{BB962C8B-B14F-4D97-AF65-F5344CB8AC3E}">
        <p14:creationId xmlns:p14="http://schemas.microsoft.com/office/powerpoint/2010/main" val="256880177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27584" y="188640"/>
            <a:ext cx="7776000" cy="1143000"/>
          </a:xfrm>
        </p:spPr>
        <p:txBody>
          <a:bodyPr/>
          <a:lstStyle/>
          <a:p>
            <a:endParaRPr lang="zh-CN" altLang="en-US" dirty="0"/>
          </a:p>
        </p:txBody>
      </p:sp>
      <p:sp>
        <p:nvSpPr>
          <p:cNvPr id="3" name="内容占位符 2"/>
          <p:cNvSpPr>
            <a:spLocks noGrp="1"/>
          </p:cNvSpPr>
          <p:nvPr>
            <p:ph idx="1"/>
          </p:nvPr>
        </p:nvSpPr>
        <p:spPr>
          <a:xfrm>
            <a:off x="827584" y="1412776"/>
            <a:ext cx="7992888" cy="4525963"/>
          </a:xfrm>
        </p:spPr>
        <p:txBody>
          <a:bodyPr/>
          <a:lstStyle/>
          <a:p>
            <a:pPr>
              <a:lnSpc>
                <a:spcPct val="125000"/>
              </a:lnSpc>
            </a:pPr>
            <a:r>
              <a:rPr lang="zh-CN" altLang="en-US" b="1" dirty="0"/>
              <a:t>要</a:t>
            </a:r>
            <a:r>
              <a:rPr lang="zh-CN" altLang="en-US" b="1" dirty="0" smtClean="0"/>
              <a:t>有医学背景</a:t>
            </a:r>
            <a:endParaRPr lang="en-US" altLang="zh-CN" b="1" dirty="0" smtClean="0"/>
          </a:p>
          <a:p>
            <a:pPr>
              <a:lnSpc>
                <a:spcPct val="125000"/>
              </a:lnSpc>
            </a:pPr>
            <a:r>
              <a:rPr lang="zh-CN" altLang="en-US" b="1" dirty="0" smtClean="0"/>
              <a:t>岗位培训</a:t>
            </a:r>
            <a:endParaRPr lang="en-US" altLang="zh-CN" b="1" dirty="0" smtClean="0"/>
          </a:p>
          <a:p>
            <a:pPr>
              <a:lnSpc>
                <a:spcPct val="125000"/>
              </a:lnSpc>
            </a:pPr>
            <a:r>
              <a:rPr lang="zh-CN" altLang="en-US" b="1" dirty="0" smtClean="0"/>
              <a:t>自我学习</a:t>
            </a:r>
            <a:endParaRPr lang="en-US" altLang="zh-CN" b="1" dirty="0" smtClean="0"/>
          </a:p>
          <a:p>
            <a:pPr>
              <a:lnSpc>
                <a:spcPct val="125000"/>
              </a:lnSpc>
            </a:pPr>
            <a:r>
              <a:rPr lang="zh-CN" altLang="en-US" b="1" dirty="0" smtClean="0"/>
              <a:t>在实践中不断总结和研究</a:t>
            </a:r>
            <a:endParaRPr lang="en-US" altLang="zh-CN" b="1" dirty="0" smtClean="0"/>
          </a:p>
          <a:p>
            <a:pPr>
              <a:lnSpc>
                <a:spcPct val="125000"/>
              </a:lnSpc>
            </a:pPr>
            <a:r>
              <a:rPr lang="zh-CN" altLang="en-US" b="1" dirty="0" smtClean="0"/>
              <a:t>建立支持团队（</a:t>
            </a:r>
            <a:r>
              <a:rPr lang="zh-CN" altLang="en-US" b="1" dirty="0"/>
              <a:t>社区护士</a:t>
            </a:r>
            <a:r>
              <a:rPr lang="zh-CN" altLang="en-US" b="1" dirty="0" smtClean="0"/>
              <a:t>，公共卫生医师，全科医生，</a:t>
            </a:r>
            <a:r>
              <a:rPr lang="zh-CN" altLang="en-US" b="1" dirty="0"/>
              <a:t>上级</a:t>
            </a:r>
            <a:r>
              <a:rPr lang="zh-CN" altLang="en-US" b="1" dirty="0" smtClean="0"/>
              <a:t>机构人员，网络工程师）</a:t>
            </a:r>
            <a:endParaRPr lang="zh-CN" altLang="en-US" b="1" dirty="0"/>
          </a:p>
        </p:txBody>
      </p:sp>
    </p:spTree>
    <p:extLst>
      <p:ext uri="{BB962C8B-B14F-4D97-AF65-F5344CB8AC3E}">
        <p14:creationId xmlns:p14="http://schemas.microsoft.com/office/powerpoint/2010/main" val="8018088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6978" name="WordArt 2"/>
          <p:cNvSpPr>
            <a:spLocks noChangeArrowheads="1" noChangeShapeType="1" noTextEdit="1"/>
          </p:cNvSpPr>
          <p:nvPr/>
        </p:nvSpPr>
        <p:spPr bwMode="auto">
          <a:xfrm>
            <a:off x="1752600" y="1752600"/>
            <a:ext cx="5943600" cy="2971800"/>
          </a:xfrm>
          <a:prstGeom prst="rect">
            <a:avLst/>
          </a:prstGeom>
        </p:spPr>
        <p:txBody>
          <a:bodyPr wrap="none" fromWordArt="1">
            <a:prstTxWarp prst="textPlain">
              <a:avLst>
                <a:gd name="adj" fmla="val 48134"/>
              </a:avLst>
            </a:prstTxWarp>
          </a:bodyPr>
          <a:lstStyle/>
          <a:p>
            <a:pPr algn="ctr">
              <a:defRPr/>
            </a:pPr>
            <a:r>
              <a:rPr lang="zh-CN" altLang="en-US" sz="3600" kern="10" dirty="0">
                <a:ln w="9525">
                  <a:noFill/>
                  <a:round/>
                  <a:headEnd/>
                  <a:tailEnd/>
                </a:ln>
                <a:gradFill rotWithShape="0">
                  <a:gsLst>
                    <a:gs pos="0">
                      <a:srgbClr val="FFFF00"/>
                    </a:gs>
                    <a:gs pos="100000">
                      <a:srgbClr val="FF9933"/>
                    </a:gs>
                  </a:gsLst>
                  <a:path path="rect">
                    <a:fillToRect l="50000" t="50000" r="50000" b="50000"/>
                  </a:path>
                </a:gradFill>
                <a:effectLst>
                  <a:outerShdw dist="35921" dir="2700000" algn="ctr" rotWithShape="0">
                    <a:srgbClr val="C0C0C0"/>
                  </a:outerShdw>
                </a:effectLst>
                <a:latin typeface="华文行楷"/>
                <a:ea typeface="华文行楷"/>
              </a:rPr>
              <a:t>谢谢</a:t>
            </a:r>
            <a:r>
              <a:rPr lang="en-US" altLang="zh-CN" sz="3600" kern="10" dirty="0">
                <a:ln w="9525">
                  <a:noFill/>
                  <a:round/>
                  <a:headEnd/>
                  <a:tailEnd/>
                </a:ln>
                <a:gradFill rotWithShape="0">
                  <a:gsLst>
                    <a:gs pos="0">
                      <a:srgbClr val="FFFF00"/>
                    </a:gs>
                    <a:gs pos="100000">
                      <a:srgbClr val="FF9933"/>
                    </a:gs>
                  </a:gsLst>
                  <a:path path="rect">
                    <a:fillToRect l="50000" t="50000" r="50000" b="50000"/>
                  </a:path>
                </a:gradFill>
                <a:effectLst>
                  <a:outerShdw dist="35921" dir="2700000" algn="ctr" rotWithShape="0">
                    <a:srgbClr val="C0C0C0"/>
                  </a:outerShdw>
                </a:effectLst>
                <a:latin typeface="华文行楷"/>
                <a:ea typeface="华文行楷"/>
              </a:rPr>
              <a:t>!</a:t>
            </a:r>
            <a:endParaRPr lang="zh-CN" altLang="en-US" sz="3600" kern="10" dirty="0">
              <a:ln w="9525">
                <a:noFill/>
                <a:round/>
                <a:headEnd/>
                <a:tailEnd/>
              </a:ln>
              <a:gradFill rotWithShape="0">
                <a:gsLst>
                  <a:gs pos="0">
                    <a:srgbClr val="FFFF00"/>
                  </a:gs>
                  <a:gs pos="100000">
                    <a:srgbClr val="FF9933"/>
                  </a:gs>
                </a:gsLst>
                <a:path path="rect">
                  <a:fillToRect l="50000" t="50000" r="50000" b="50000"/>
                </a:path>
              </a:gradFill>
              <a:effectLst>
                <a:outerShdw dist="35921" dir="2700000" algn="ctr" rotWithShape="0">
                  <a:srgbClr val="C0C0C0"/>
                </a:outerShdw>
              </a:effectLst>
              <a:latin typeface="华文行楷"/>
              <a:ea typeface="华文行楷"/>
            </a:endParaRPr>
          </a:p>
        </p:txBody>
      </p:sp>
    </p:spTree>
    <p:extLst>
      <p:ext uri="{BB962C8B-B14F-4D97-AF65-F5344CB8AC3E}">
        <p14:creationId xmlns:p14="http://schemas.microsoft.com/office/powerpoint/2010/main" val="99515251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827584" y="908720"/>
            <a:ext cx="7776864" cy="4525963"/>
          </a:xfrm>
        </p:spPr>
        <p:txBody>
          <a:bodyPr/>
          <a:lstStyle/>
          <a:p>
            <a:pPr>
              <a:lnSpc>
                <a:spcPct val="125000"/>
              </a:lnSpc>
              <a:buFont typeface="Wingdings" pitchFamily="2" charset="2"/>
              <a:buChar char="u"/>
            </a:pPr>
            <a:r>
              <a:rPr lang="zh-CN" altLang="en-US" b="1" dirty="0"/>
              <a:t>健康促进医院建设</a:t>
            </a:r>
            <a:endParaRPr lang="en-US" altLang="zh-CN" b="1" dirty="0" smtClean="0"/>
          </a:p>
          <a:p>
            <a:pPr marL="0" indent="0">
              <a:lnSpc>
                <a:spcPct val="125000"/>
              </a:lnSpc>
              <a:buNone/>
            </a:pPr>
            <a:r>
              <a:rPr lang="zh-CN" altLang="en-US" b="1" dirty="0" smtClean="0"/>
              <a:t>      </a:t>
            </a:r>
            <a:r>
              <a:rPr lang="zh-CN" altLang="en-US" b="1" dirty="0" smtClean="0">
                <a:solidFill>
                  <a:srgbClr val="C00000"/>
                </a:solidFill>
              </a:rPr>
              <a:t>核心是健康教育</a:t>
            </a:r>
            <a:endParaRPr lang="en-US" altLang="zh-CN" b="1" dirty="0" smtClean="0">
              <a:solidFill>
                <a:srgbClr val="C00000"/>
              </a:solidFill>
            </a:endParaRPr>
          </a:p>
          <a:p>
            <a:pPr marL="0" indent="0">
              <a:lnSpc>
                <a:spcPct val="125000"/>
              </a:lnSpc>
              <a:buNone/>
            </a:pPr>
            <a:r>
              <a:rPr lang="en-US" altLang="zh-CN" b="1" dirty="0"/>
              <a:t> </a:t>
            </a:r>
            <a:r>
              <a:rPr lang="en-US" altLang="zh-CN" b="1" dirty="0" smtClean="0"/>
              <a:t>     - </a:t>
            </a:r>
            <a:r>
              <a:rPr lang="zh-CN" altLang="en-US" b="1" dirty="0" smtClean="0"/>
              <a:t>患者健康促进</a:t>
            </a:r>
            <a:endParaRPr lang="en-US" altLang="zh-CN" b="1" dirty="0" smtClean="0"/>
          </a:p>
          <a:p>
            <a:pPr marL="0" indent="0">
              <a:lnSpc>
                <a:spcPct val="125000"/>
              </a:lnSpc>
              <a:buNone/>
            </a:pPr>
            <a:r>
              <a:rPr lang="en-US" altLang="zh-CN" b="1" dirty="0"/>
              <a:t> </a:t>
            </a:r>
            <a:r>
              <a:rPr lang="en-US" altLang="zh-CN" b="1" dirty="0" smtClean="0"/>
              <a:t>     - </a:t>
            </a:r>
            <a:r>
              <a:rPr lang="zh-CN" altLang="en-US" b="1" dirty="0" smtClean="0"/>
              <a:t>社区健康促进</a:t>
            </a:r>
            <a:endParaRPr lang="en-US" altLang="zh-CN" b="1" dirty="0" smtClean="0"/>
          </a:p>
          <a:p>
            <a:pPr marL="0" indent="0">
              <a:lnSpc>
                <a:spcPct val="125000"/>
              </a:lnSpc>
              <a:buNone/>
            </a:pPr>
            <a:r>
              <a:rPr lang="en-US" altLang="zh-CN" b="1" dirty="0"/>
              <a:t> </a:t>
            </a:r>
            <a:r>
              <a:rPr lang="en-US" altLang="zh-CN" b="1" dirty="0" smtClean="0"/>
              <a:t>     - </a:t>
            </a:r>
            <a:r>
              <a:rPr lang="zh-CN" altLang="en-US" b="1" dirty="0" smtClean="0"/>
              <a:t>职工健康促进</a:t>
            </a:r>
            <a:endParaRPr lang="en-US" altLang="zh-CN" b="1" dirty="0" smtClean="0"/>
          </a:p>
          <a:p>
            <a:pPr>
              <a:lnSpc>
                <a:spcPct val="125000"/>
              </a:lnSpc>
            </a:pPr>
            <a:endParaRPr lang="zh-CN" altLang="en-US" b="1" dirty="0"/>
          </a:p>
        </p:txBody>
      </p:sp>
    </p:spTree>
    <p:extLst>
      <p:ext uri="{BB962C8B-B14F-4D97-AF65-F5344CB8AC3E}">
        <p14:creationId xmlns:p14="http://schemas.microsoft.com/office/powerpoint/2010/main" val="19249622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2483768" y="1988840"/>
            <a:ext cx="4680520" cy="1143000"/>
          </a:xfrm>
        </p:spPr>
        <p:txBody>
          <a:bodyPr>
            <a:normAutofit/>
          </a:bodyPr>
          <a:lstStyle/>
          <a:p>
            <a:r>
              <a:rPr lang="zh-CN" altLang="en-US" sz="4000" dirty="0" smtClean="0">
                <a:solidFill>
                  <a:schemeClr val="tx1"/>
                </a:solidFill>
              </a:rPr>
              <a:t>健康教育的目的</a:t>
            </a:r>
            <a:endParaRPr lang="zh-CN" altLang="en-US" sz="4000" dirty="0">
              <a:solidFill>
                <a:schemeClr val="tx1"/>
              </a:solidFill>
            </a:endParaRPr>
          </a:p>
        </p:txBody>
      </p:sp>
      <p:sp>
        <p:nvSpPr>
          <p:cNvPr id="3" name="内容占位符 2"/>
          <p:cNvSpPr>
            <a:spLocks noGrp="1"/>
          </p:cNvSpPr>
          <p:nvPr>
            <p:ph idx="1"/>
          </p:nvPr>
        </p:nvSpPr>
        <p:spPr>
          <a:xfrm>
            <a:off x="910755" y="3933056"/>
            <a:ext cx="8229600" cy="1933675"/>
          </a:xfrm>
        </p:spPr>
        <p:txBody>
          <a:bodyPr/>
          <a:lstStyle/>
          <a:p>
            <a:endParaRPr lang="zh-CN" altLang="en-US" dirty="0"/>
          </a:p>
        </p:txBody>
      </p:sp>
    </p:spTree>
    <p:extLst>
      <p:ext uri="{BB962C8B-B14F-4D97-AF65-F5344CB8AC3E}">
        <p14:creationId xmlns:p14="http://schemas.microsoft.com/office/powerpoint/2010/main" val="4485846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79908" name="Text Box 4"/>
          <p:cNvSpPr txBox="1">
            <a:spLocks noChangeArrowheads="1"/>
          </p:cNvSpPr>
          <p:nvPr/>
        </p:nvSpPr>
        <p:spPr bwMode="auto">
          <a:xfrm>
            <a:off x="571472" y="1285860"/>
            <a:ext cx="8281987" cy="40134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nSpc>
                <a:spcPct val="130000"/>
              </a:lnSpc>
            </a:pPr>
            <a:r>
              <a:rPr lang="zh-CN" altLang="en-US" sz="2800" b="1" dirty="0" smtClean="0">
                <a:solidFill>
                  <a:srgbClr val="FF0000"/>
                </a:solidFill>
                <a:latin typeface="楷体_GB2312" pitchFamily="49" charset="-122"/>
                <a:ea typeface="楷体_GB2312" pitchFamily="49" charset="-122"/>
              </a:rPr>
              <a:t>    健康</a:t>
            </a:r>
            <a:r>
              <a:rPr lang="zh-CN" altLang="en-US" sz="2800" b="1" dirty="0">
                <a:solidFill>
                  <a:srgbClr val="FF0000"/>
                </a:solidFill>
                <a:latin typeface="楷体_GB2312" pitchFamily="49" charset="-122"/>
                <a:ea typeface="楷体_GB2312" pitchFamily="49" charset="-122"/>
              </a:rPr>
              <a:t>教育</a:t>
            </a:r>
            <a:r>
              <a:rPr lang="zh-CN" altLang="en-US" sz="2800" b="1" dirty="0">
                <a:latin typeface="楷体_GB2312" pitchFamily="49" charset="-122"/>
                <a:ea typeface="楷体_GB2312" pitchFamily="49" charset="-122"/>
              </a:rPr>
              <a:t>（</a:t>
            </a:r>
            <a:r>
              <a:rPr lang="en-US" altLang="zh-CN" sz="2800" b="1" dirty="0">
                <a:latin typeface="楷体_GB2312" pitchFamily="49" charset="-122"/>
                <a:ea typeface="楷体_GB2312" pitchFamily="49" charset="-122"/>
              </a:rPr>
              <a:t>health education</a:t>
            </a:r>
            <a:r>
              <a:rPr lang="zh-CN" altLang="en-US" sz="2800" b="1" dirty="0">
                <a:latin typeface="楷体_GB2312" pitchFamily="49" charset="-122"/>
                <a:ea typeface="楷体_GB2312" pitchFamily="49" charset="-122"/>
              </a:rPr>
              <a:t>）是通过信息传播和行为干预，帮助个人和群体掌握卫生保健知识，树立健康观念，自愿采纳有利于健康行为和生活方式的教育活动与过程。</a:t>
            </a:r>
          </a:p>
          <a:p>
            <a:pPr>
              <a:lnSpc>
                <a:spcPct val="130000"/>
              </a:lnSpc>
            </a:pPr>
            <a:r>
              <a:rPr lang="zh-CN" altLang="en-US" sz="2800" b="1" dirty="0" smtClean="0">
                <a:latin typeface="楷体_GB2312" pitchFamily="49" charset="-122"/>
                <a:ea typeface="楷体_GB2312" pitchFamily="49" charset="-122"/>
              </a:rPr>
              <a:t>   </a:t>
            </a:r>
            <a:r>
              <a:rPr lang="zh-CN" altLang="en-US" sz="2800" b="1" dirty="0" smtClean="0">
                <a:latin typeface="楷体_GB2312" pitchFamily="49" charset="-122"/>
                <a:ea typeface="楷体_GB2312" pitchFamily="49" charset="-122"/>
              </a:rPr>
              <a:t> </a:t>
            </a:r>
            <a:r>
              <a:rPr lang="zh-CN" altLang="en-US" sz="2800" b="1" dirty="0" smtClean="0">
                <a:solidFill>
                  <a:srgbClr val="FF0000"/>
                </a:solidFill>
                <a:latin typeface="楷体_GB2312" pitchFamily="49" charset="-122"/>
                <a:ea typeface="楷体_GB2312" pitchFamily="49" charset="-122"/>
              </a:rPr>
              <a:t>目的</a:t>
            </a:r>
            <a:r>
              <a:rPr lang="zh-CN" altLang="en-US" sz="2800" b="1" dirty="0">
                <a:solidFill>
                  <a:srgbClr val="FF0000"/>
                </a:solidFill>
                <a:latin typeface="楷体_GB2312" pitchFamily="49" charset="-122"/>
                <a:ea typeface="楷体_GB2312" pitchFamily="49" charset="-122"/>
              </a:rPr>
              <a:t>就是改变不良行为</a:t>
            </a:r>
            <a:r>
              <a:rPr lang="zh-CN" altLang="en-US" sz="2800" b="1" dirty="0">
                <a:latin typeface="楷体_GB2312" pitchFamily="49" charset="-122"/>
                <a:ea typeface="楷体_GB2312" pitchFamily="49" charset="-122"/>
              </a:rPr>
              <a:t>，消除或减轻影响健康的危险因素，从而预防疾病的发生，促进健康水平和提高生活质量。</a:t>
            </a:r>
          </a:p>
        </p:txBody>
      </p:sp>
      <p:sp>
        <p:nvSpPr>
          <p:cNvPr id="2" name="标题 1"/>
          <p:cNvSpPr>
            <a:spLocks noGrp="1"/>
          </p:cNvSpPr>
          <p:nvPr>
            <p:ph type="title"/>
          </p:nvPr>
        </p:nvSpPr>
        <p:spPr/>
        <p:txBody>
          <a:bodyPr/>
          <a:lstStyle/>
          <a:p>
            <a:endParaRPr lang="zh-CN" altLang="en-US"/>
          </a:p>
        </p:txBody>
      </p:sp>
    </p:spTree>
    <p:extLst>
      <p:ext uri="{BB962C8B-B14F-4D97-AF65-F5344CB8AC3E}">
        <p14:creationId xmlns:p14="http://schemas.microsoft.com/office/powerpoint/2010/main" val="201824276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r>
              <a:rPr lang="en-US" altLang="zh-CN" smtClean="0"/>
              <a:t>    </a:t>
            </a:r>
          </a:p>
        </p:txBody>
      </p:sp>
      <p:sp>
        <p:nvSpPr>
          <p:cNvPr id="27651" name="Rectangle 3"/>
          <p:cNvSpPr>
            <a:spLocks noGrp="1" noChangeArrowheads="1"/>
          </p:cNvSpPr>
          <p:nvPr>
            <p:ph type="body" idx="1"/>
          </p:nvPr>
        </p:nvSpPr>
        <p:spPr>
          <a:xfrm>
            <a:off x="1285852" y="928670"/>
            <a:ext cx="6086475" cy="4525962"/>
          </a:xfrm>
          <a:ln>
            <a:solidFill>
              <a:schemeClr val="accent2"/>
            </a:solidFill>
          </a:ln>
        </p:spPr>
        <p:txBody>
          <a:bodyPr/>
          <a:lstStyle/>
          <a:p>
            <a:pPr eaLnBrk="1" hangingPunct="1">
              <a:lnSpc>
                <a:spcPct val="125000"/>
              </a:lnSpc>
              <a:buFontTx/>
              <a:buNone/>
            </a:pPr>
            <a:r>
              <a:rPr lang="zh-CN" altLang="en-US" b="1" dirty="0" smtClean="0"/>
              <a:t>健康教育效果</a:t>
            </a:r>
            <a:endParaRPr lang="en-US" altLang="zh-CN" b="1" dirty="0" smtClean="0"/>
          </a:p>
          <a:p>
            <a:pPr eaLnBrk="1" hangingPunct="1">
              <a:lnSpc>
                <a:spcPct val="125000"/>
              </a:lnSpc>
              <a:buFontTx/>
              <a:buNone/>
            </a:pPr>
            <a:r>
              <a:rPr lang="en-US" altLang="zh-CN" b="1" dirty="0" smtClean="0"/>
              <a:t> - </a:t>
            </a:r>
            <a:r>
              <a:rPr lang="zh-CN" altLang="en-US" b="1" dirty="0" smtClean="0"/>
              <a:t>知晓健康信息</a:t>
            </a:r>
            <a:endParaRPr lang="en-US" altLang="zh-CN" b="1" dirty="0" smtClean="0"/>
          </a:p>
          <a:p>
            <a:pPr eaLnBrk="1" hangingPunct="1">
              <a:lnSpc>
                <a:spcPct val="125000"/>
              </a:lnSpc>
              <a:buFontTx/>
              <a:buNone/>
            </a:pPr>
            <a:r>
              <a:rPr lang="en-US" altLang="zh-CN" b="1" dirty="0" smtClean="0"/>
              <a:t> - </a:t>
            </a:r>
            <a:r>
              <a:rPr lang="zh-CN" altLang="en-US" b="1" dirty="0" smtClean="0"/>
              <a:t>建立健康信念</a:t>
            </a:r>
            <a:endParaRPr lang="en-US" altLang="zh-CN" b="1" dirty="0" smtClean="0"/>
          </a:p>
          <a:p>
            <a:pPr eaLnBrk="1" hangingPunct="1">
              <a:lnSpc>
                <a:spcPct val="125000"/>
              </a:lnSpc>
              <a:buFontTx/>
              <a:buNone/>
            </a:pPr>
            <a:r>
              <a:rPr lang="en-US" altLang="zh-CN" b="1" dirty="0" smtClean="0"/>
              <a:t> - </a:t>
            </a:r>
            <a:r>
              <a:rPr lang="zh-CN" altLang="en-US" b="1" dirty="0" smtClean="0"/>
              <a:t>转变态度</a:t>
            </a:r>
            <a:endParaRPr lang="en-US" altLang="zh-CN" b="1" dirty="0" smtClean="0"/>
          </a:p>
          <a:p>
            <a:pPr eaLnBrk="1" hangingPunct="1">
              <a:lnSpc>
                <a:spcPct val="125000"/>
              </a:lnSpc>
              <a:buFontTx/>
              <a:buNone/>
            </a:pPr>
            <a:r>
              <a:rPr lang="en-US" altLang="zh-CN" b="1" dirty="0" smtClean="0"/>
              <a:t> - </a:t>
            </a:r>
            <a:r>
              <a:rPr lang="zh-CN" altLang="en-US" b="1" dirty="0" smtClean="0">
                <a:solidFill>
                  <a:srgbClr val="FF0000"/>
                </a:solidFill>
              </a:rPr>
              <a:t>健康危险行为改变</a:t>
            </a:r>
            <a:r>
              <a:rPr lang="en-US" altLang="zh-CN" b="1" dirty="0" smtClean="0">
                <a:solidFill>
                  <a:srgbClr val="FF0000"/>
                </a:solidFill>
              </a:rPr>
              <a:t> </a:t>
            </a:r>
            <a:r>
              <a:rPr lang="zh-CN" altLang="en-US" b="1" dirty="0" smtClean="0">
                <a:solidFill>
                  <a:srgbClr val="FF0000"/>
                </a:solidFill>
              </a:rPr>
              <a:t>（核心）</a:t>
            </a:r>
            <a:r>
              <a:rPr lang="en-US" altLang="zh-CN" b="1" dirty="0" smtClean="0">
                <a:solidFill>
                  <a:srgbClr val="FF0000"/>
                </a:solidFill>
              </a:rPr>
              <a:t> </a:t>
            </a:r>
          </a:p>
          <a:p>
            <a:pPr eaLnBrk="1" hangingPunct="1">
              <a:lnSpc>
                <a:spcPct val="125000"/>
              </a:lnSpc>
              <a:buFontTx/>
              <a:buNone/>
            </a:pPr>
            <a:endParaRPr lang="en-US" altLang="zh-CN" b="1"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30" name="Rectangle 14"/>
          <p:cNvSpPr>
            <a:spLocks noGrp="1" noRot="1" noChangeArrowheads="1"/>
          </p:cNvSpPr>
          <p:nvPr>
            <p:ph type="title"/>
          </p:nvPr>
        </p:nvSpPr>
        <p:spPr>
          <a:xfrm>
            <a:off x="2500298" y="5929330"/>
            <a:ext cx="4643470" cy="738187"/>
          </a:xfrm>
        </p:spPr>
        <p:txBody>
          <a:bodyPr/>
          <a:lstStyle/>
          <a:p>
            <a:pPr fontAlgn="auto">
              <a:spcAft>
                <a:spcPts val="0"/>
              </a:spcAft>
              <a:defRPr/>
            </a:pPr>
            <a:r>
              <a:rPr sz="2800" b="1" smtClean="0">
                <a:solidFill>
                  <a:schemeClr val="tx1"/>
                </a:solidFill>
                <a:effectLst/>
                <a:ea typeface="黑体" pitchFamily="49" charset="-122"/>
              </a:rPr>
              <a:t>健康相关行为</a:t>
            </a:r>
            <a:r>
              <a:rPr sz="2800" b="1">
                <a:solidFill>
                  <a:schemeClr val="tx1"/>
                </a:solidFill>
                <a:effectLst/>
                <a:ea typeface="黑体" pitchFamily="49" charset="-122"/>
              </a:rPr>
              <a:t>的生态学</a:t>
            </a:r>
            <a:r>
              <a:rPr sz="2800" b="1" smtClean="0">
                <a:solidFill>
                  <a:schemeClr val="tx1"/>
                </a:solidFill>
                <a:effectLst/>
                <a:ea typeface="黑体" pitchFamily="49" charset="-122"/>
              </a:rPr>
              <a:t>模型</a:t>
            </a:r>
            <a:endParaRPr lang="en-US" altLang="zh-CN" sz="2800" b="1" baseline="-25000">
              <a:solidFill>
                <a:schemeClr val="tx1"/>
              </a:solidFill>
              <a:effectLst/>
              <a:ea typeface="黑体" pitchFamily="49" charset="-122"/>
            </a:endParaRPr>
          </a:p>
        </p:txBody>
      </p:sp>
      <p:pic>
        <p:nvPicPr>
          <p:cNvPr id="2560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3568" y="95298"/>
            <a:ext cx="8351837" cy="5907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82100892"/>
      </p:ext>
    </p:extLst>
  </p:cSld>
  <p:clrMapOvr>
    <a:masterClrMapping/>
  </p:clrMapOv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凤舞九天">
  <a:themeElements>
    <a:clrScheme name="凤舞九天">
      <a:dk1>
        <a:sysClr val="windowText" lastClr="000000"/>
      </a:dk1>
      <a:lt1>
        <a:sysClr val="window" lastClr="FFFFFF"/>
      </a:lt1>
      <a:dk2>
        <a:srgbClr val="004646"/>
      </a:dk2>
      <a:lt2>
        <a:srgbClr val="E1F0FF"/>
      </a:lt2>
      <a:accent1>
        <a:srgbClr val="50742F"/>
      </a:accent1>
      <a:accent2>
        <a:srgbClr val="268868"/>
      </a:accent2>
      <a:accent3>
        <a:srgbClr val="33BD56"/>
      </a:accent3>
      <a:accent4>
        <a:srgbClr val="4BC5B9"/>
      </a:accent4>
      <a:accent5>
        <a:srgbClr val="3163CA"/>
      </a:accent5>
      <a:accent6>
        <a:srgbClr val="4B14AA"/>
      </a:accent6>
      <a:hlink>
        <a:srgbClr val="D9BE02"/>
      </a:hlink>
      <a:folHlink>
        <a:srgbClr val="F900F9"/>
      </a:folHlink>
    </a:clrScheme>
    <a:fontScheme name="凤舞九天">
      <a:majorFont>
        <a:latin typeface="Footlight MT Light"/>
        <a:ea typeface=""/>
        <a:cs typeface=""/>
        <a:font script="Jpan" typeface="ＭＳ Ｐゴシック"/>
        <a:font script="Hang" typeface="맑은 고딕"/>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oudy Old Style"/>
        <a:ea typeface=""/>
        <a:cs typeface=""/>
        <a:font script="Jpan" typeface="ＭＳ Ｐ明朝"/>
        <a:font script="Hang" typeface="HY견명조"/>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凤舞九天">
      <a:fillStyleLst>
        <a:solidFill>
          <a:schemeClr val="phClr">
            <a:tint val="100000"/>
            <a:shade val="100000"/>
            <a:hueMod val="100000"/>
            <a:satMod val="100000"/>
          </a:schemeClr>
        </a:solidFill>
        <a:gradFill rotWithShape="1">
          <a:gsLst>
            <a:gs pos="0">
              <a:schemeClr val="phClr">
                <a:tint val="65000"/>
                <a:satMod val="180000"/>
              </a:schemeClr>
            </a:gs>
            <a:gs pos="50000">
              <a:schemeClr val="phClr">
                <a:tint val="40000"/>
                <a:satMod val="175000"/>
              </a:schemeClr>
            </a:gs>
            <a:gs pos="100000">
              <a:schemeClr val="phClr">
                <a:tint val="65000"/>
                <a:satMod val="180000"/>
              </a:schemeClr>
            </a:gs>
          </a:gsLst>
          <a:lin ang="0" scaled="1"/>
        </a:gradFill>
        <a:gradFill rotWithShape="1">
          <a:gsLst>
            <a:gs pos="0">
              <a:schemeClr val="phClr">
                <a:shade val="38000"/>
                <a:satMod val="150000"/>
              </a:schemeClr>
            </a:gs>
            <a:gs pos="50000">
              <a:schemeClr val="phClr">
                <a:shade val="100000"/>
                <a:satMod val="100000"/>
              </a:schemeClr>
            </a:gs>
            <a:gs pos="100000">
              <a:schemeClr val="phClr">
                <a:shade val="38000"/>
                <a:satMod val="150000"/>
              </a:schemeClr>
            </a:gs>
          </a:gsLst>
          <a:lin ang="0" scaled="1"/>
        </a:gradFill>
      </a:fillStyleLst>
      <a:lnStyleLst>
        <a:ln w="12700" cap="flat" cmpd="sng" algn="ctr">
          <a:solidFill>
            <a:schemeClr val="phClr"/>
          </a:solidFill>
          <a:prstDash val="solid"/>
        </a:ln>
        <a:ln w="25400" cap="flat" cmpd="sng" algn="ctr">
          <a:solidFill>
            <a:schemeClr val="phClr"/>
          </a:solidFill>
          <a:prstDash val="solid"/>
        </a:ln>
        <a:ln w="38100" cap="flat" cmpd="dbl" algn="ctr">
          <a:solidFill>
            <a:schemeClr val="phClr"/>
          </a:solidFill>
          <a:prstDash val="solid"/>
        </a:ln>
      </a:lnStyleLst>
      <a:effectStyleLst>
        <a:effectStyle>
          <a:effectLst>
            <a:outerShdw blurRad="190500" dist="78600" dir="2700000" rotWithShape="0">
              <a:srgbClr val="000000">
                <a:alpha val="35500"/>
              </a:srgbClr>
            </a:outerShdw>
          </a:effectLst>
        </a:effectStyle>
        <a:effectStyle>
          <a:effectLst>
            <a:outerShdw blurRad="190500" dist="78600" dir="2700000" rotWithShape="0">
              <a:srgbClr val="000000">
                <a:alpha val="35500"/>
              </a:srgbClr>
            </a:outerShdw>
          </a:effectLst>
        </a:effectStyle>
        <a:effectStyle>
          <a:effectLst>
            <a:outerShdw blurRad="190500" dist="78600" dir="2700000" rotWithShape="0">
              <a:srgbClr val="000000">
                <a:alpha val="3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tint val="100000"/>
            <a:shade val="100000"/>
            <a:hueMod val="100000"/>
            <a:satMod val="100000"/>
          </a:schemeClr>
        </a:solidFill>
        <a:gradFill rotWithShape="1">
          <a:gsLst>
            <a:gs pos="0">
              <a:schemeClr val="phClr">
                <a:tint val="80000"/>
                <a:satMod val="400000"/>
              </a:schemeClr>
            </a:gs>
            <a:gs pos="25000">
              <a:schemeClr val="phClr">
                <a:tint val="83000"/>
                <a:satMod val="300000"/>
              </a:schemeClr>
            </a:gs>
            <a:gs pos="100000">
              <a:schemeClr val="phClr">
                <a:shade val="15000"/>
                <a:satMod val="300000"/>
              </a:schemeClr>
            </a:gs>
          </a:gsLst>
          <a:path path="circle">
            <a:fillToRect l="10000" t="180000" r="10000" b="50000"/>
          </a:path>
        </a:gradFill>
        <a:blipFill>
          <a:blip xmlns:r="http://schemas.openxmlformats.org/officeDocument/2006/relationships" r:embed="rId1">
            <a:duotone>
              <a:schemeClr val="phClr">
                <a:tint val="100000"/>
                <a:shade val="70000"/>
                <a:hueMod val="100000"/>
                <a:satMod val="100000"/>
              </a:schemeClr>
              <a:schemeClr val="phClr">
                <a:tint val="90000"/>
                <a:shade val="100000"/>
                <a:hueMod val="100000"/>
                <a:satMod val="100000"/>
              </a:schemeClr>
            </a:duotone>
          </a:blip>
          <a:tile tx="0" ty="0" sx="50000" sy="50000" flip="x" algn="tl"/>
        </a:blip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10264</TotalTime>
  <Words>2356</Words>
  <Application>Microsoft Office PowerPoint</Application>
  <PresentationFormat>全屏显示(4:3)</PresentationFormat>
  <Paragraphs>253</Paragraphs>
  <Slides>44</Slides>
  <Notes>3</Notes>
  <HiddenSlides>0</HiddenSlides>
  <MMClips>0</MMClips>
  <ScaleCrop>false</ScaleCrop>
  <HeadingPairs>
    <vt:vector size="4" baseType="variant">
      <vt:variant>
        <vt:lpstr>主题</vt:lpstr>
      </vt:variant>
      <vt:variant>
        <vt:i4>1</vt:i4>
      </vt:variant>
      <vt:variant>
        <vt:lpstr>幻灯片标题</vt:lpstr>
      </vt:variant>
      <vt:variant>
        <vt:i4>44</vt:i4>
      </vt:variant>
    </vt:vector>
  </HeadingPairs>
  <TitlesOfParts>
    <vt:vector size="45" baseType="lpstr">
      <vt:lpstr>凤舞九天</vt:lpstr>
      <vt:lpstr>PowerPoint 演示文稿</vt:lpstr>
      <vt:lpstr>基层健康教育工作任务</vt:lpstr>
      <vt:lpstr>PowerPoint 演示文稿</vt:lpstr>
      <vt:lpstr>PowerPoint 演示文稿</vt:lpstr>
      <vt:lpstr>PowerPoint 演示文稿</vt:lpstr>
      <vt:lpstr>健康教育的目的</vt:lpstr>
      <vt:lpstr>PowerPoint 演示文稿</vt:lpstr>
      <vt:lpstr>    </vt:lpstr>
      <vt:lpstr>健康相关行为的生态学模型</vt:lpstr>
      <vt:lpstr>健康相关行为改变的理论</vt:lpstr>
      <vt:lpstr>PowerPoint 演示文稿</vt:lpstr>
      <vt:lpstr>PowerPoint 演示文稿</vt:lpstr>
      <vt:lpstr>    健康促进和健康教育专业人员能力要求</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    社区健康教育工作者能力要求</vt:lpstr>
      <vt:lpstr>PowerPoint 演示文稿</vt:lpstr>
      <vt:lpstr>PowerPoint 演示文稿</vt:lpstr>
      <vt:lpstr>PowerPoint 演示文稿</vt:lpstr>
      <vt:lpstr>PowerPoint 演示文稿</vt:lpstr>
      <vt:lpstr>PowerPoint 演示文稿</vt:lpstr>
      <vt:lpstr>PowerPoint 演示文稿</vt:lpstr>
      <vt:lpstr>表1  健康干预分类</vt:lpstr>
      <vt:lpstr>PowerPoint 演示文稿</vt:lpstr>
      <vt:lpstr>PowerPoint 演示文稿</vt:lpstr>
      <vt:lpstr>    如何提高健康教育能力</vt:lpstr>
      <vt:lpstr>PowerPoint 演示文稿</vt:lpstr>
      <vt:lpstr>PowerPoint 演示文稿</vt:lpstr>
    </vt:vector>
  </TitlesOfParts>
  <Company>health statistics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医学统计学</dc:title>
  <dc:creator>zhu cairong</dc:creator>
  <cp:lastModifiedBy>Users</cp:lastModifiedBy>
  <cp:revision>1483</cp:revision>
  <dcterms:created xsi:type="dcterms:W3CDTF">1998-07-15T07:52:43Z</dcterms:created>
  <dcterms:modified xsi:type="dcterms:W3CDTF">2020-07-28T10:49:56Z</dcterms:modified>
</cp:coreProperties>
</file>